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69" r:id="rId4"/>
    <p:sldId id="271" r:id="rId5"/>
    <p:sldId id="270" r:id="rId6"/>
    <p:sldId id="294" r:id="rId7"/>
    <p:sldId id="258" r:id="rId8"/>
    <p:sldId id="260" r:id="rId9"/>
    <p:sldId id="278" r:id="rId10"/>
    <p:sldId id="298" r:id="rId11"/>
    <p:sldId id="274" r:id="rId12"/>
    <p:sldId id="275" r:id="rId13"/>
    <p:sldId id="276" r:id="rId14"/>
    <p:sldId id="277" r:id="rId15"/>
    <p:sldId id="297" r:id="rId16"/>
    <p:sldId id="262" r:id="rId17"/>
    <p:sldId id="290" r:id="rId18"/>
    <p:sldId id="263" r:id="rId19"/>
    <p:sldId id="264" r:id="rId20"/>
    <p:sldId id="293" r:id="rId21"/>
    <p:sldId id="29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B232927-4F34-411A-B5D1-91A78ACC0155}">
          <p14:sldIdLst>
            <p14:sldId id="256"/>
            <p14:sldId id="257"/>
            <p14:sldId id="269"/>
            <p14:sldId id="271"/>
            <p14:sldId id="270"/>
            <p14:sldId id="294"/>
            <p14:sldId id="258"/>
            <p14:sldId id="260"/>
            <p14:sldId id="278"/>
            <p14:sldId id="298"/>
            <p14:sldId id="274"/>
            <p14:sldId id="275"/>
            <p14:sldId id="276"/>
            <p14:sldId id="277"/>
            <p14:sldId id="297"/>
            <p14:sldId id="262"/>
            <p14:sldId id="290"/>
            <p14:sldId id="263"/>
            <p14:sldId id="264"/>
            <p14:sldId id="293"/>
            <p14:sldId id="29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7" autoAdjust="0"/>
    <p:restoredTop sz="89470" autoAdjust="0"/>
  </p:normalViewPr>
  <p:slideViewPr>
    <p:cSldViewPr snapToGrid="0">
      <p:cViewPr varScale="1">
        <p:scale>
          <a:sx n="59" d="100"/>
          <a:sy n="59" d="100"/>
        </p:scale>
        <p:origin x="96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E69570-2D16-4C88-A055-C4EBF9993FA7}" type="datetimeFigureOut">
              <a:rPr lang="en-GB" smtClean="0"/>
              <a:t>22/04/2024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CB003F-006C-47C1-812D-1B1CBA1BE73C}" type="slidenum">
              <a:rPr lang="en-GB" smtClean="0"/>
              <a:t>‹#›</a:t>
            </a:fld>
            <a:endParaRPr lang="en-GB"/>
          </a:p>
        </p:txBody>
      </p:sp>
    </p:spTree>
    <p:extLst>
      <p:ext uri="{BB962C8B-B14F-4D97-AF65-F5344CB8AC3E}">
        <p14:creationId xmlns:p14="http://schemas.microsoft.com/office/powerpoint/2010/main" val="874754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educationcompany.co.uk/knowledge-bank/uk-education-data/organisations/#EarlyYears"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educationcompany.co.uk/knowledge-bank/uk-education-data/organisations/#HE" TargetMode="External"/><Relationship Id="rId5" Type="http://schemas.openxmlformats.org/officeDocument/2006/relationships/hyperlink" Target="https://www.educationcompany.co.uk/knowledge-bank/uk-education-data/organisations/#FE" TargetMode="External"/><Relationship Id="rId4" Type="http://schemas.openxmlformats.org/officeDocument/2006/relationships/hyperlink" Target="https://www.educationcompany.co.uk/knowledge-bank/uk-education-data/organisations/#PrimarySecondary"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3CB003F-006C-47C1-812D-1B1CBA1BE73C}" type="slidenum">
              <a:rPr lang="en-GB" smtClean="0"/>
              <a:t>1</a:t>
            </a:fld>
            <a:endParaRPr lang="en-GB"/>
          </a:p>
        </p:txBody>
      </p:sp>
    </p:spTree>
    <p:extLst>
      <p:ext uri="{BB962C8B-B14F-4D97-AF65-F5344CB8AC3E}">
        <p14:creationId xmlns:p14="http://schemas.microsoft.com/office/powerpoint/2010/main" val="2907264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flag</a:t>
            </a:r>
          </a:p>
        </p:txBody>
      </p:sp>
      <p:sp>
        <p:nvSpPr>
          <p:cNvPr id="4" name="Slide Number Placeholder 3"/>
          <p:cNvSpPr>
            <a:spLocks noGrp="1"/>
          </p:cNvSpPr>
          <p:nvPr>
            <p:ph type="sldNum" sz="quarter" idx="5"/>
          </p:nvPr>
        </p:nvSpPr>
        <p:spPr/>
        <p:txBody>
          <a:bodyPr/>
          <a:lstStyle/>
          <a:p>
            <a:fld id="{03CB003F-006C-47C1-812D-1B1CBA1BE73C}" type="slidenum">
              <a:rPr lang="en-GB" smtClean="0"/>
              <a:t>12</a:t>
            </a:fld>
            <a:endParaRPr lang="en-GB"/>
          </a:p>
        </p:txBody>
      </p:sp>
    </p:spTree>
    <p:extLst>
      <p:ext uri="{BB962C8B-B14F-4D97-AF65-F5344CB8AC3E}">
        <p14:creationId xmlns:p14="http://schemas.microsoft.com/office/powerpoint/2010/main" val="91971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202124"/>
                </a:solidFill>
                <a:effectLst/>
                <a:latin typeface="arial" panose="020B0604020202020204" pitchFamily="34" charset="0"/>
              </a:rPr>
              <a:t>What is the difference between an academy and a school?</a:t>
            </a:r>
          </a:p>
          <a:p>
            <a:pPr algn="l"/>
            <a:r>
              <a:rPr lang="en-GB" b="0" i="0" dirty="0">
                <a:solidFill>
                  <a:srgbClr val="202124"/>
                </a:solidFill>
                <a:effectLst/>
                <a:latin typeface="arial" panose="020B0604020202020204" pitchFamily="34" charset="0"/>
              </a:rPr>
              <a:t>Academies receive funding directly from the government and are run by an academy trust. They have more control over how they do things than community schools. Academies do not charge fees. Academies are inspected by Ofsted.</a:t>
            </a:r>
          </a:p>
          <a:p>
            <a:endParaRPr lang="en-US" dirty="0"/>
          </a:p>
        </p:txBody>
      </p:sp>
      <p:sp>
        <p:nvSpPr>
          <p:cNvPr id="4" name="Slide Number Placeholder 3"/>
          <p:cNvSpPr>
            <a:spLocks noGrp="1"/>
          </p:cNvSpPr>
          <p:nvPr>
            <p:ph type="sldNum" sz="quarter" idx="5"/>
          </p:nvPr>
        </p:nvSpPr>
        <p:spPr/>
        <p:txBody>
          <a:bodyPr/>
          <a:lstStyle/>
          <a:p>
            <a:fld id="{03CB003F-006C-47C1-812D-1B1CBA1BE73C}" type="slidenum">
              <a:rPr lang="en-GB" smtClean="0"/>
              <a:t>13</a:t>
            </a:fld>
            <a:endParaRPr lang="en-GB"/>
          </a:p>
        </p:txBody>
      </p:sp>
    </p:spTree>
    <p:extLst>
      <p:ext uri="{BB962C8B-B14F-4D97-AF65-F5344CB8AC3E}">
        <p14:creationId xmlns:p14="http://schemas.microsoft.com/office/powerpoint/2010/main" val="2618949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effectLst/>
                <a:latin typeface="Ubuntu" panose="020B0504030602030204" pitchFamily="34" charset="0"/>
              </a:rPr>
              <a:t>There are currently two types of Irish/Gaelic-Medium Schools in Northern Ireland – stand-alone schools and units attached to English-medium schools. This is also known as ‘immersion education’ and is a successful means to achieving bilingualism. In the minority, these schools may apply for central education grants as voluntary-maintained organisations.</a:t>
            </a:r>
          </a:p>
          <a:p>
            <a:endParaRPr lang="en-US" dirty="0"/>
          </a:p>
        </p:txBody>
      </p:sp>
      <p:sp>
        <p:nvSpPr>
          <p:cNvPr id="4" name="Slide Number Placeholder 3"/>
          <p:cNvSpPr>
            <a:spLocks noGrp="1"/>
          </p:cNvSpPr>
          <p:nvPr>
            <p:ph type="sldNum" sz="quarter" idx="5"/>
          </p:nvPr>
        </p:nvSpPr>
        <p:spPr/>
        <p:txBody>
          <a:bodyPr/>
          <a:lstStyle/>
          <a:p>
            <a:fld id="{03CB003F-006C-47C1-812D-1B1CBA1BE73C}" type="slidenum">
              <a:rPr lang="en-GB" smtClean="0"/>
              <a:t>14</a:t>
            </a:fld>
            <a:endParaRPr lang="en-GB"/>
          </a:p>
        </p:txBody>
      </p:sp>
    </p:spTree>
    <p:extLst>
      <p:ext uri="{BB962C8B-B14F-4D97-AF65-F5344CB8AC3E}">
        <p14:creationId xmlns:p14="http://schemas.microsoft.com/office/powerpoint/2010/main" val="1339389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Grammar schools where students admitted on ability.</a:t>
            </a:r>
          </a:p>
          <a:p>
            <a:r>
              <a:rPr lang="en-GB" b="0" i="0" dirty="0">
                <a:solidFill>
                  <a:srgbClr val="202124"/>
                </a:solidFill>
                <a:effectLst/>
                <a:latin typeface="arial" panose="020B0604020202020204" pitchFamily="34" charset="0"/>
              </a:rPr>
              <a:t>O-levels continue to thrive as well respected international qualifications for students in other countries, who use them for preparation for advanced study in their own country and/or access higher education overseas</a:t>
            </a:r>
            <a:endParaRPr lang="en-US" b="0" i="0" dirty="0">
              <a:solidFill>
                <a:srgbClr val="202124"/>
              </a:solidFill>
              <a:effectLst/>
              <a:latin typeface="arial" panose="020B0604020202020204" pitchFamily="34" charset="0"/>
            </a:endParaRPr>
          </a:p>
          <a:p>
            <a:r>
              <a:rPr lang="en-GB" b="0" i="0" dirty="0">
                <a:solidFill>
                  <a:srgbClr val="202124"/>
                </a:solidFill>
                <a:effectLst/>
                <a:latin typeface="arial" panose="020B0604020202020204" pitchFamily="34" charset="0"/>
              </a:rPr>
              <a:t>The General Certificate of Education Ordinary Level (O level) was a qualification offered from 1951 until the introduction of the General Certificate of Secondary Education (GCSE) in </a:t>
            </a:r>
            <a:r>
              <a:rPr lang="en-GB" b="1" i="0" dirty="0">
                <a:solidFill>
                  <a:srgbClr val="202124"/>
                </a:solidFill>
                <a:effectLst/>
                <a:latin typeface="arial" panose="020B0604020202020204" pitchFamily="34" charset="0"/>
              </a:rPr>
              <a:t>1986</a:t>
            </a:r>
            <a:r>
              <a:rPr lang="en-GB" b="0" i="0" dirty="0">
                <a:solidFill>
                  <a:srgbClr val="202124"/>
                </a:solidFill>
                <a:effectLst/>
                <a:latin typeface="arial" panose="020B0604020202020204" pitchFamily="34" charset="0"/>
              </a:rPr>
              <a:t>.</a:t>
            </a:r>
            <a:endParaRPr lang="en-US" dirty="0"/>
          </a:p>
        </p:txBody>
      </p:sp>
      <p:sp>
        <p:nvSpPr>
          <p:cNvPr id="4" name="Slide Number Placeholder 3"/>
          <p:cNvSpPr>
            <a:spLocks noGrp="1"/>
          </p:cNvSpPr>
          <p:nvPr>
            <p:ph type="sldNum" sz="quarter" idx="5"/>
          </p:nvPr>
        </p:nvSpPr>
        <p:spPr/>
        <p:txBody>
          <a:bodyPr/>
          <a:lstStyle/>
          <a:p>
            <a:fld id="{03CB003F-006C-47C1-812D-1B1CBA1BE73C}" type="slidenum">
              <a:rPr lang="en-GB" smtClean="0"/>
              <a:t>15</a:t>
            </a:fld>
            <a:endParaRPr lang="en-GB"/>
          </a:p>
        </p:txBody>
      </p:sp>
    </p:spTree>
    <p:extLst>
      <p:ext uri="{BB962C8B-B14F-4D97-AF65-F5344CB8AC3E}">
        <p14:creationId xmlns:p14="http://schemas.microsoft.com/office/powerpoint/2010/main" val="3481347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dirty="0"/>
              <a:t>HND example courses: </a:t>
            </a:r>
          </a:p>
          <a:p>
            <a:pPr algn="l">
              <a:buFont typeface="Arial" panose="020B0604020202020204" pitchFamily="34" charset="0"/>
              <a:buChar char="•"/>
            </a:pPr>
            <a:r>
              <a:rPr lang="en-GB" b="0" i="0" dirty="0">
                <a:solidFill>
                  <a:srgbClr val="202124"/>
                </a:solidFill>
                <a:effectLst/>
                <a:latin typeface="arial" panose="020B0604020202020204" pitchFamily="34" charset="0"/>
              </a:rPr>
              <a:t>agriculture.</a:t>
            </a:r>
          </a:p>
          <a:p>
            <a:pPr algn="l">
              <a:buFont typeface="Arial" panose="020B0604020202020204" pitchFamily="34" charset="0"/>
              <a:buChar char="•"/>
            </a:pPr>
            <a:r>
              <a:rPr lang="en-GB" b="0" i="0" dirty="0">
                <a:solidFill>
                  <a:srgbClr val="202124"/>
                </a:solidFill>
                <a:effectLst/>
                <a:latin typeface="arial" panose="020B0604020202020204" pitchFamily="34" charset="0"/>
              </a:rPr>
              <a:t>computing and IT.</a:t>
            </a:r>
          </a:p>
          <a:p>
            <a:pPr algn="l">
              <a:buFont typeface="Arial" panose="020B0604020202020204" pitchFamily="34" charset="0"/>
              <a:buChar char="•"/>
            </a:pPr>
            <a:r>
              <a:rPr lang="en-GB" b="0" i="0" dirty="0">
                <a:solidFill>
                  <a:srgbClr val="202124"/>
                </a:solidFill>
                <a:effectLst/>
                <a:latin typeface="arial" panose="020B0604020202020204" pitchFamily="34" charset="0"/>
              </a:rPr>
              <a:t>construction and civil engineering.</a:t>
            </a:r>
          </a:p>
          <a:p>
            <a:pPr algn="l">
              <a:buFont typeface="Arial" panose="020B0604020202020204" pitchFamily="34" charset="0"/>
              <a:buChar char="•"/>
            </a:pPr>
            <a:r>
              <a:rPr lang="en-GB" b="0" i="0" dirty="0">
                <a:solidFill>
                  <a:srgbClr val="202124"/>
                </a:solidFill>
                <a:effectLst/>
                <a:latin typeface="arial" panose="020B0604020202020204" pitchFamily="34" charset="0"/>
              </a:rPr>
              <a:t>engineering.</a:t>
            </a:r>
          </a:p>
          <a:p>
            <a:pPr algn="l">
              <a:buFont typeface="Arial" panose="020B0604020202020204" pitchFamily="34" charset="0"/>
              <a:buChar char="•"/>
            </a:pPr>
            <a:r>
              <a:rPr lang="en-GB" b="0" i="0" dirty="0">
                <a:solidFill>
                  <a:srgbClr val="202124"/>
                </a:solidFill>
                <a:effectLst/>
                <a:latin typeface="arial" panose="020B0604020202020204" pitchFamily="34" charset="0"/>
              </a:rPr>
              <a:t>health and social care.</a:t>
            </a:r>
          </a:p>
          <a:p>
            <a:pPr algn="l">
              <a:buFont typeface="Arial" panose="020B0604020202020204" pitchFamily="34" charset="0"/>
              <a:buChar char="•"/>
            </a:pPr>
            <a:r>
              <a:rPr lang="en-GB" b="0" i="0" dirty="0">
                <a:solidFill>
                  <a:srgbClr val="202124"/>
                </a:solidFill>
                <a:effectLst/>
                <a:latin typeface="arial" panose="020B0604020202020204" pitchFamily="34" charset="0"/>
              </a:rPr>
              <a:t>business and management.</a:t>
            </a:r>
          </a:p>
          <a:p>
            <a:pPr algn="l">
              <a:buFont typeface="Arial" panose="020B0604020202020204" pitchFamily="34" charset="0"/>
              <a:buChar char="•"/>
            </a:pPr>
            <a:r>
              <a:rPr lang="en-GB" b="0" i="0" dirty="0">
                <a:solidFill>
                  <a:srgbClr val="202124"/>
                </a:solidFill>
                <a:effectLst/>
                <a:latin typeface="arial" panose="020B0604020202020204" pitchFamily="34" charset="0"/>
              </a:rPr>
              <a:t>sport and exercise sciences.</a:t>
            </a:r>
          </a:p>
          <a:p>
            <a:pPr algn="l">
              <a:buFont typeface="Arial" panose="020B0604020202020204" pitchFamily="34" charset="0"/>
              <a:buChar char="•"/>
            </a:pPr>
            <a:r>
              <a:rPr lang="en-GB" b="0" i="0" dirty="0">
                <a:solidFill>
                  <a:srgbClr val="202124"/>
                </a:solidFill>
                <a:effectLst/>
                <a:latin typeface="arial" panose="020B0604020202020204" pitchFamily="34" charset="0"/>
              </a:rPr>
              <a:t>performing arts.</a:t>
            </a:r>
          </a:p>
          <a:p>
            <a:endParaRPr lang="en-US" dirty="0"/>
          </a:p>
        </p:txBody>
      </p:sp>
      <p:sp>
        <p:nvSpPr>
          <p:cNvPr id="4" name="Slide Number Placeholder 3"/>
          <p:cNvSpPr>
            <a:spLocks noGrp="1"/>
          </p:cNvSpPr>
          <p:nvPr>
            <p:ph type="sldNum" sz="quarter" idx="5"/>
          </p:nvPr>
        </p:nvSpPr>
        <p:spPr/>
        <p:txBody>
          <a:bodyPr/>
          <a:lstStyle/>
          <a:p>
            <a:fld id="{03CB003F-006C-47C1-812D-1B1CBA1BE73C}" type="slidenum">
              <a:rPr lang="en-GB" smtClean="0"/>
              <a:t>16</a:t>
            </a:fld>
            <a:endParaRPr lang="en-GB"/>
          </a:p>
        </p:txBody>
      </p:sp>
    </p:spTree>
    <p:extLst>
      <p:ext uri="{BB962C8B-B14F-4D97-AF65-F5344CB8AC3E}">
        <p14:creationId xmlns:p14="http://schemas.microsoft.com/office/powerpoint/2010/main" val="3111692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CB003F-006C-47C1-812D-1B1CBA1BE73C}" type="slidenum">
              <a:rPr lang="en-GB" smtClean="0"/>
              <a:t>20</a:t>
            </a:fld>
            <a:endParaRPr lang="en-GB"/>
          </a:p>
        </p:txBody>
      </p:sp>
    </p:spTree>
    <p:extLst>
      <p:ext uri="{BB962C8B-B14F-4D97-AF65-F5344CB8AC3E}">
        <p14:creationId xmlns:p14="http://schemas.microsoft.com/office/powerpoint/2010/main" val="888259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many schools</a:t>
            </a:r>
          </a:p>
          <a:p>
            <a:r>
              <a:rPr lang="en-GB" dirty="0"/>
              <a:t>How many students</a:t>
            </a:r>
          </a:p>
          <a:p>
            <a:r>
              <a:rPr lang="en-GB" dirty="0"/>
              <a:t>Exponential growth over the coming years</a:t>
            </a:r>
          </a:p>
          <a:p>
            <a:endParaRPr lang="en-GB" dirty="0"/>
          </a:p>
        </p:txBody>
      </p:sp>
      <p:sp>
        <p:nvSpPr>
          <p:cNvPr id="4" name="Slide Number Placeholder 3"/>
          <p:cNvSpPr>
            <a:spLocks noGrp="1"/>
          </p:cNvSpPr>
          <p:nvPr>
            <p:ph type="sldNum" sz="quarter" idx="5"/>
          </p:nvPr>
        </p:nvSpPr>
        <p:spPr/>
        <p:txBody>
          <a:bodyPr/>
          <a:lstStyle/>
          <a:p>
            <a:fld id="{03CB003F-006C-47C1-812D-1B1CBA1BE73C}" type="slidenum">
              <a:rPr lang="en-GB" smtClean="0"/>
              <a:t>2</a:t>
            </a:fld>
            <a:endParaRPr lang="en-GB"/>
          </a:p>
        </p:txBody>
      </p:sp>
    </p:spTree>
    <p:extLst>
      <p:ext uri="{BB962C8B-B14F-4D97-AF65-F5344CB8AC3E}">
        <p14:creationId xmlns:p14="http://schemas.microsoft.com/office/powerpoint/2010/main" val="3932342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add a slide here about the subjects and hours that </a:t>
            </a:r>
            <a:r>
              <a:rPr lang="en-US"/>
              <a:t>are taugh</a:t>
            </a:r>
            <a:endParaRPr lang="en-US" dirty="0"/>
          </a:p>
        </p:txBody>
      </p:sp>
      <p:sp>
        <p:nvSpPr>
          <p:cNvPr id="4" name="Slide Number Placeholder 3"/>
          <p:cNvSpPr>
            <a:spLocks noGrp="1"/>
          </p:cNvSpPr>
          <p:nvPr>
            <p:ph type="sldNum" sz="quarter" idx="5"/>
          </p:nvPr>
        </p:nvSpPr>
        <p:spPr/>
        <p:txBody>
          <a:bodyPr/>
          <a:lstStyle/>
          <a:p>
            <a:fld id="{03CB003F-006C-47C1-812D-1B1CBA1BE73C}" type="slidenum">
              <a:rPr lang="en-GB" smtClean="0"/>
              <a:t>4</a:t>
            </a:fld>
            <a:endParaRPr lang="en-GB"/>
          </a:p>
        </p:txBody>
      </p:sp>
    </p:spTree>
    <p:extLst>
      <p:ext uri="{BB962C8B-B14F-4D97-AF65-F5344CB8AC3E}">
        <p14:creationId xmlns:p14="http://schemas.microsoft.com/office/powerpoint/2010/main" val="3698743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CB003F-006C-47C1-812D-1B1CBA1BE73C}" type="slidenum">
              <a:rPr lang="en-GB" smtClean="0"/>
              <a:t>5</a:t>
            </a:fld>
            <a:endParaRPr lang="en-GB"/>
          </a:p>
        </p:txBody>
      </p:sp>
    </p:spTree>
    <p:extLst>
      <p:ext uri="{BB962C8B-B14F-4D97-AF65-F5344CB8AC3E}">
        <p14:creationId xmlns:p14="http://schemas.microsoft.com/office/powerpoint/2010/main" val="888855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some stats on this slide – take from next slide …</a:t>
            </a:r>
          </a:p>
        </p:txBody>
      </p:sp>
      <p:sp>
        <p:nvSpPr>
          <p:cNvPr id="4" name="Slide Number Placeholder 3"/>
          <p:cNvSpPr>
            <a:spLocks noGrp="1"/>
          </p:cNvSpPr>
          <p:nvPr>
            <p:ph type="sldNum" sz="quarter" idx="5"/>
          </p:nvPr>
        </p:nvSpPr>
        <p:spPr/>
        <p:txBody>
          <a:bodyPr/>
          <a:lstStyle/>
          <a:p>
            <a:fld id="{03CB003F-006C-47C1-812D-1B1CBA1BE73C}" type="slidenum">
              <a:rPr lang="en-GB" smtClean="0"/>
              <a:t>7</a:t>
            </a:fld>
            <a:endParaRPr lang="en-GB"/>
          </a:p>
        </p:txBody>
      </p:sp>
    </p:spTree>
    <p:extLst>
      <p:ext uri="{BB962C8B-B14F-4D97-AF65-F5344CB8AC3E}">
        <p14:creationId xmlns:p14="http://schemas.microsoft.com/office/powerpoint/2010/main" val="4224055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333333"/>
                </a:solidFill>
                <a:effectLst/>
                <a:latin typeface="Ubuntu" panose="020F0502020204030204" pitchFamily="34" charset="0"/>
              </a:rPr>
              <a:t>Phases of education, br</a:t>
            </a:r>
            <a:r>
              <a:rPr lang="en-GB" b="0" i="0" dirty="0">
                <a:solidFill>
                  <a:srgbClr val="5C7179"/>
                </a:solidFill>
                <a:effectLst/>
                <a:latin typeface="Ubuntu" panose="020F0502020204030204" pitchFamily="34" charset="0"/>
              </a:rPr>
              <a:t>oadly speaking, the UK </a:t>
            </a:r>
            <a:r>
              <a:rPr lang="en-GB" b="1" i="0" u="sng" dirty="0">
                <a:solidFill>
                  <a:srgbClr val="5C7179"/>
                </a:solidFill>
                <a:effectLst/>
                <a:latin typeface="Ubuntu" panose="020F0502020204030204" pitchFamily="34" charset="0"/>
              </a:rPr>
              <a:t>education pathway can be outlined as follows</a:t>
            </a:r>
            <a:r>
              <a:rPr lang="en-GB" b="0" i="0" u="sng" dirty="0">
                <a:solidFill>
                  <a:srgbClr val="5C7179"/>
                </a:solidFill>
                <a:effectLst/>
                <a:latin typeface="Ubuntu" panose="020F0502020204030204" pitchFamily="34" charset="0"/>
              </a:rPr>
              <a:t>:</a:t>
            </a:r>
          </a:p>
          <a:p>
            <a:pPr algn="l">
              <a:buFont typeface="Arial" panose="020B0604020202020204" pitchFamily="34" charset="0"/>
              <a:buChar char="•"/>
            </a:pPr>
            <a:r>
              <a:rPr lang="en-GB" b="0" i="0" u="none" strike="noStrike" dirty="0">
                <a:solidFill>
                  <a:srgbClr val="007BFF"/>
                </a:solidFill>
                <a:effectLst/>
                <a:latin typeface="Ubuntu" panose="020F0502020204030204" pitchFamily="34" charset="0"/>
                <a:hlinkClick r:id="rId3"/>
              </a:rPr>
              <a:t>Early Years/Foundation Stage</a:t>
            </a:r>
            <a:endParaRPr lang="en-GB" b="0" i="0" dirty="0">
              <a:solidFill>
                <a:srgbClr val="5C7179"/>
              </a:solidFill>
              <a:effectLst/>
              <a:latin typeface="Ubuntu" panose="020F0502020204030204" pitchFamily="34" charset="0"/>
            </a:endParaRPr>
          </a:p>
          <a:p>
            <a:pPr algn="l">
              <a:buFont typeface="Arial" panose="020B0604020202020204" pitchFamily="34" charset="0"/>
              <a:buChar char="•"/>
            </a:pPr>
            <a:r>
              <a:rPr lang="en-GB" b="0" i="0" u="none" strike="noStrike" dirty="0">
                <a:solidFill>
                  <a:srgbClr val="007BFF"/>
                </a:solidFill>
                <a:effectLst/>
                <a:latin typeface="Ubuntu" panose="020F0502020204030204" pitchFamily="34" charset="0"/>
                <a:hlinkClick r:id="rId4"/>
              </a:rPr>
              <a:t>Primary</a:t>
            </a:r>
            <a:endParaRPr lang="en-GB" b="0" i="0" dirty="0">
              <a:solidFill>
                <a:srgbClr val="5C7179"/>
              </a:solidFill>
              <a:effectLst/>
              <a:latin typeface="Ubuntu" panose="020F0502020204030204" pitchFamily="34" charset="0"/>
            </a:endParaRPr>
          </a:p>
          <a:p>
            <a:pPr algn="l">
              <a:buFont typeface="Arial" panose="020B0604020202020204" pitchFamily="34" charset="0"/>
              <a:buChar char="•"/>
            </a:pPr>
            <a:r>
              <a:rPr lang="en-GB" b="0" i="0" u="none" strike="noStrike" dirty="0">
                <a:solidFill>
                  <a:srgbClr val="007BFF"/>
                </a:solidFill>
                <a:effectLst/>
                <a:latin typeface="Ubuntu" panose="020F0502020204030204" pitchFamily="34" charset="0"/>
                <a:hlinkClick r:id="rId4"/>
              </a:rPr>
              <a:t>Secondary</a:t>
            </a:r>
            <a:endParaRPr lang="en-GB" b="0" i="0" dirty="0">
              <a:solidFill>
                <a:srgbClr val="5C7179"/>
              </a:solidFill>
              <a:effectLst/>
              <a:latin typeface="Ubuntu" panose="020F0502020204030204" pitchFamily="34" charset="0"/>
            </a:endParaRPr>
          </a:p>
          <a:p>
            <a:pPr algn="l">
              <a:buFont typeface="Arial" panose="020B0604020202020204" pitchFamily="34" charset="0"/>
              <a:buChar char="•"/>
            </a:pPr>
            <a:r>
              <a:rPr lang="en-GB" b="0" i="0" u="none" strike="noStrike" dirty="0">
                <a:solidFill>
                  <a:srgbClr val="007BFF"/>
                </a:solidFill>
                <a:effectLst/>
                <a:latin typeface="Ubuntu" panose="020F0502020204030204" pitchFamily="34" charset="0"/>
                <a:hlinkClick r:id="rId5"/>
              </a:rPr>
              <a:t>Further Education</a:t>
            </a:r>
            <a:endParaRPr lang="en-GB" b="0" i="0" dirty="0">
              <a:solidFill>
                <a:srgbClr val="5C7179"/>
              </a:solidFill>
              <a:effectLst/>
              <a:latin typeface="Ubuntu" panose="020F0502020204030204" pitchFamily="34" charset="0"/>
            </a:endParaRPr>
          </a:p>
          <a:p>
            <a:pPr algn="l">
              <a:buFont typeface="Arial" panose="020B0604020202020204" pitchFamily="34" charset="0"/>
              <a:buChar char="•"/>
            </a:pPr>
            <a:r>
              <a:rPr lang="en-GB" b="0" i="0" u="none" strike="noStrike" dirty="0">
                <a:solidFill>
                  <a:srgbClr val="007BFF"/>
                </a:solidFill>
                <a:effectLst/>
                <a:latin typeface="Ubuntu" panose="020F0502020204030204" pitchFamily="34" charset="0"/>
                <a:hlinkClick r:id="rId6"/>
              </a:rPr>
              <a:t>Higher Education</a:t>
            </a:r>
            <a:endParaRPr lang="en-GB" b="0" i="0" dirty="0">
              <a:solidFill>
                <a:srgbClr val="5C7179"/>
              </a:solidFill>
              <a:effectLst/>
              <a:latin typeface="Ubuntu" panose="020F0502020204030204" pitchFamily="34" charset="0"/>
            </a:endParaRPr>
          </a:p>
          <a:p>
            <a:pPr algn="l">
              <a:buFont typeface="Arial" panose="020B0604020202020204" pitchFamily="34" charset="0"/>
              <a:buChar char="•"/>
            </a:pPr>
            <a:r>
              <a:rPr lang="en-GB" b="0" i="0" dirty="0">
                <a:solidFill>
                  <a:srgbClr val="5C7179"/>
                </a:solidFill>
                <a:effectLst/>
                <a:latin typeface="Ubuntu" panose="020F0502020204030204" pitchFamily="34" charset="0"/>
              </a:rPr>
              <a:t>Adult Education/Lifelong Learning</a:t>
            </a:r>
          </a:p>
          <a:p>
            <a:pPr algn="l"/>
            <a:r>
              <a:rPr lang="en-GB" b="0" i="0" dirty="0">
                <a:solidFill>
                  <a:srgbClr val="5C7179"/>
                </a:solidFill>
                <a:effectLst/>
                <a:latin typeface="Ubuntu" panose="020F0502020204030204" pitchFamily="34" charset="0"/>
              </a:rPr>
              <a:t>However, as with any general rule, there are always exceptions, such as full-age schools teaching pupils aged 4 to 18 and some regional anomalies where pupils attend first schools (aged 4-7), middle schools (aged 8-13) then high schools (aged 14-18).</a:t>
            </a:r>
          </a:p>
          <a:p>
            <a:pPr algn="l"/>
            <a:endParaRPr lang="en-GB" b="0" i="0" dirty="0">
              <a:solidFill>
                <a:srgbClr val="5C7179"/>
              </a:solidFill>
              <a:effectLst/>
              <a:latin typeface="Ubuntu" panose="020F0502020204030204" pitchFamily="34" charset="0"/>
            </a:endParaRPr>
          </a:p>
          <a:p>
            <a:pPr algn="l"/>
            <a:r>
              <a:rPr lang="en-GB" b="0" i="0" dirty="0">
                <a:solidFill>
                  <a:srgbClr val="5C7179"/>
                </a:solidFill>
                <a:effectLst/>
                <a:latin typeface="Ubuntu" panose="020F0502020204030204" pitchFamily="34" charset="0"/>
              </a:rPr>
              <a:t>ADD THIS TO YOUR SLIDE </a:t>
            </a:r>
          </a:p>
          <a:p>
            <a:endParaRPr lang="en-US" dirty="0"/>
          </a:p>
        </p:txBody>
      </p:sp>
      <p:sp>
        <p:nvSpPr>
          <p:cNvPr id="4" name="Slide Number Placeholder 3"/>
          <p:cNvSpPr>
            <a:spLocks noGrp="1"/>
          </p:cNvSpPr>
          <p:nvPr>
            <p:ph type="sldNum" sz="quarter" idx="5"/>
          </p:nvPr>
        </p:nvSpPr>
        <p:spPr/>
        <p:txBody>
          <a:bodyPr/>
          <a:lstStyle/>
          <a:p>
            <a:fld id="{03CB003F-006C-47C1-812D-1B1CBA1BE73C}" type="slidenum">
              <a:rPr lang="en-GB" smtClean="0"/>
              <a:t>8</a:t>
            </a:fld>
            <a:endParaRPr lang="en-GB"/>
          </a:p>
        </p:txBody>
      </p:sp>
    </p:spTree>
    <p:extLst>
      <p:ext uri="{BB962C8B-B14F-4D97-AF65-F5344CB8AC3E}">
        <p14:creationId xmlns:p14="http://schemas.microsoft.com/office/powerpoint/2010/main" val="541123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Grammar schools where students admitted on ability.</a:t>
            </a:r>
          </a:p>
          <a:p>
            <a:r>
              <a:rPr lang="en-GB" b="0" i="0" dirty="0">
                <a:solidFill>
                  <a:srgbClr val="202124"/>
                </a:solidFill>
                <a:effectLst/>
                <a:latin typeface="arial" panose="020B0604020202020204" pitchFamily="34" charset="0"/>
              </a:rPr>
              <a:t>O-levels continue to thrive as well respected international qualifications for students in other countries, who use them for preparation for advanced study in their own country and/or access higher education overseas</a:t>
            </a:r>
            <a:endParaRPr lang="en-US" b="0" i="0" dirty="0">
              <a:solidFill>
                <a:srgbClr val="202124"/>
              </a:solidFill>
              <a:effectLst/>
              <a:latin typeface="arial" panose="020B0604020202020204" pitchFamily="34" charset="0"/>
            </a:endParaRPr>
          </a:p>
          <a:p>
            <a:r>
              <a:rPr lang="en-GB" b="0" i="0" dirty="0">
                <a:solidFill>
                  <a:srgbClr val="202124"/>
                </a:solidFill>
                <a:effectLst/>
                <a:latin typeface="arial" panose="020B0604020202020204" pitchFamily="34" charset="0"/>
              </a:rPr>
              <a:t>The General Certificate of Education Ordinary Level (O level) was a qualification offered from 1951 until the introduction of the General Certificate of Secondary Education (GCSE) in </a:t>
            </a:r>
            <a:r>
              <a:rPr lang="en-GB" b="1" i="0" dirty="0">
                <a:solidFill>
                  <a:srgbClr val="202124"/>
                </a:solidFill>
                <a:effectLst/>
                <a:latin typeface="arial" panose="020B0604020202020204" pitchFamily="34" charset="0"/>
              </a:rPr>
              <a:t>1986</a:t>
            </a:r>
            <a:r>
              <a:rPr lang="en-GB" b="0" i="0" dirty="0">
                <a:solidFill>
                  <a:srgbClr val="202124"/>
                </a:solidFill>
                <a:effectLst/>
                <a:latin typeface="arial" panose="020B0604020202020204" pitchFamily="34" charset="0"/>
              </a:rPr>
              <a:t>.</a:t>
            </a:r>
            <a:endParaRPr lang="en-US" dirty="0"/>
          </a:p>
        </p:txBody>
      </p:sp>
      <p:sp>
        <p:nvSpPr>
          <p:cNvPr id="4" name="Slide Number Placeholder 3"/>
          <p:cNvSpPr>
            <a:spLocks noGrp="1"/>
          </p:cNvSpPr>
          <p:nvPr>
            <p:ph type="sldNum" sz="quarter" idx="5"/>
          </p:nvPr>
        </p:nvSpPr>
        <p:spPr/>
        <p:txBody>
          <a:bodyPr/>
          <a:lstStyle/>
          <a:p>
            <a:fld id="{03CB003F-006C-47C1-812D-1B1CBA1BE73C}" type="slidenum">
              <a:rPr lang="en-GB" smtClean="0"/>
              <a:t>9</a:t>
            </a:fld>
            <a:endParaRPr lang="en-GB"/>
          </a:p>
        </p:txBody>
      </p:sp>
    </p:spTree>
    <p:extLst>
      <p:ext uri="{BB962C8B-B14F-4D97-AF65-F5344CB8AC3E}">
        <p14:creationId xmlns:p14="http://schemas.microsoft.com/office/powerpoint/2010/main" val="1050570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CB003F-006C-47C1-812D-1B1CBA1BE73C}" type="slidenum">
              <a:rPr lang="en-GB" smtClean="0"/>
              <a:t>10</a:t>
            </a:fld>
            <a:endParaRPr lang="en-GB"/>
          </a:p>
        </p:txBody>
      </p:sp>
    </p:spTree>
    <p:extLst>
      <p:ext uri="{BB962C8B-B14F-4D97-AF65-F5344CB8AC3E}">
        <p14:creationId xmlns:p14="http://schemas.microsoft.com/office/powerpoint/2010/main" val="1871294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CB003F-006C-47C1-812D-1B1CBA1BE73C}" type="slidenum">
              <a:rPr lang="en-GB" smtClean="0"/>
              <a:t>11</a:t>
            </a:fld>
            <a:endParaRPr lang="en-GB"/>
          </a:p>
        </p:txBody>
      </p:sp>
    </p:spTree>
    <p:extLst>
      <p:ext uri="{BB962C8B-B14F-4D97-AF65-F5344CB8AC3E}">
        <p14:creationId xmlns:p14="http://schemas.microsoft.com/office/powerpoint/2010/main" val="3159969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2EDAF-292D-42E4-B34D-6785E57B53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CD7BE5F-D77F-4459-BF1B-035FAE687E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3ACE7E3-0AB6-4E6B-983B-32A3E2BB5BC9}"/>
              </a:ext>
            </a:extLst>
          </p:cNvPr>
          <p:cNvSpPr>
            <a:spLocks noGrp="1"/>
          </p:cNvSpPr>
          <p:nvPr>
            <p:ph type="dt" sz="half" idx="10"/>
          </p:nvPr>
        </p:nvSpPr>
        <p:spPr/>
        <p:txBody>
          <a:bodyPr/>
          <a:lstStyle/>
          <a:p>
            <a:fld id="{256B0004-081B-47FA-835E-F6CE1B5FF89E}" type="datetimeFigureOut">
              <a:rPr lang="en-GB" smtClean="0"/>
              <a:t>22/04/2024</a:t>
            </a:fld>
            <a:endParaRPr lang="en-GB"/>
          </a:p>
        </p:txBody>
      </p:sp>
      <p:sp>
        <p:nvSpPr>
          <p:cNvPr id="5" name="Footer Placeholder 4">
            <a:extLst>
              <a:ext uri="{FF2B5EF4-FFF2-40B4-BE49-F238E27FC236}">
                <a16:creationId xmlns:a16="http://schemas.microsoft.com/office/drawing/2014/main" id="{B0819E6C-7EBF-411D-A908-84E096ABC0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11446D-36F5-4ED0-9FF1-5EDDC18320E8}"/>
              </a:ext>
            </a:extLst>
          </p:cNvPr>
          <p:cNvSpPr>
            <a:spLocks noGrp="1"/>
          </p:cNvSpPr>
          <p:nvPr>
            <p:ph type="sldNum" sz="quarter" idx="12"/>
          </p:nvPr>
        </p:nvSpPr>
        <p:spPr/>
        <p:txBody>
          <a:bodyPr/>
          <a:lstStyle/>
          <a:p>
            <a:fld id="{7FE3F402-7928-4478-9CC3-5800DA68FAD2}" type="slidenum">
              <a:rPr lang="en-GB" smtClean="0"/>
              <a:t>‹#›</a:t>
            </a:fld>
            <a:endParaRPr lang="en-GB"/>
          </a:p>
        </p:txBody>
      </p:sp>
    </p:spTree>
    <p:extLst>
      <p:ext uri="{BB962C8B-B14F-4D97-AF65-F5344CB8AC3E}">
        <p14:creationId xmlns:p14="http://schemas.microsoft.com/office/powerpoint/2010/main" val="2483312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9756F-CEDA-4910-8951-DFB34447F83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6D005BC-FF8D-4527-AEFB-8FD26068ABB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73B051-E143-462E-919A-AE82959D5C90}"/>
              </a:ext>
            </a:extLst>
          </p:cNvPr>
          <p:cNvSpPr>
            <a:spLocks noGrp="1"/>
          </p:cNvSpPr>
          <p:nvPr>
            <p:ph type="dt" sz="half" idx="10"/>
          </p:nvPr>
        </p:nvSpPr>
        <p:spPr/>
        <p:txBody>
          <a:bodyPr/>
          <a:lstStyle/>
          <a:p>
            <a:fld id="{256B0004-081B-47FA-835E-F6CE1B5FF89E}" type="datetimeFigureOut">
              <a:rPr lang="en-GB" smtClean="0"/>
              <a:t>22/04/2024</a:t>
            </a:fld>
            <a:endParaRPr lang="en-GB"/>
          </a:p>
        </p:txBody>
      </p:sp>
      <p:sp>
        <p:nvSpPr>
          <p:cNvPr id="5" name="Footer Placeholder 4">
            <a:extLst>
              <a:ext uri="{FF2B5EF4-FFF2-40B4-BE49-F238E27FC236}">
                <a16:creationId xmlns:a16="http://schemas.microsoft.com/office/drawing/2014/main" id="{A703D0D9-040A-4A5B-B7BD-7AE279ED2B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4B5ED2-B363-4BBE-9BFD-7825AB8FCDB4}"/>
              </a:ext>
            </a:extLst>
          </p:cNvPr>
          <p:cNvSpPr>
            <a:spLocks noGrp="1"/>
          </p:cNvSpPr>
          <p:nvPr>
            <p:ph type="sldNum" sz="quarter" idx="12"/>
          </p:nvPr>
        </p:nvSpPr>
        <p:spPr/>
        <p:txBody>
          <a:bodyPr/>
          <a:lstStyle/>
          <a:p>
            <a:fld id="{7FE3F402-7928-4478-9CC3-5800DA68FAD2}" type="slidenum">
              <a:rPr lang="en-GB" smtClean="0"/>
              <a:t>‹#›</a:t>
            </a:fld>
            <a:endParaRPr lang="en-GB"/>
          </a:p>
        </p:txBody>
      </p:sp>
    </p:spTree>
    <p:extLst>
      <p:ext uri="{BB962C8B-B14F-4D97-AF65-F5344CB8AC3E}">
        <p14:creationId xmlns:p14="http://schemas.microsoft.com/office/powerpoint/2010/main" val="1940953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D9C138-C94C-40C4-B3E2-2A1B59621F7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7868B91-535D-4827-8474-8942725A2CE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D93F6C-1E9C-47A5-A597-3B2BCFFB10FE}"/>
              </a:ext>
            </a:extLst>
          </p:cNvPr>
          <p:cNvSpPr>
            <a:spLocks noGrp="1"/>
          </p:cNvSpPr>
          <p:nvPr>
            <p:ph type="dt" sz="half" idx="10"/>
          </p:nvPr>
        </p:nvSpPr>
        <p:spPr/>
        <p:txBody>
          <a:bodyPr/>
          <a:lstStyle/>
          <a:p>
            <a:fld id="{256B0004-081B-47FA-835E-F6CE1B5FF89E}" type="datetimeFigureOut">
              <a:rPr lang="en-GB" smtClean="0"/>
              <a:t>22/04/2024</a:t>
            </a:fld>
            <a:endParaRPr lang="en-GB"/>
          </a:p>
        </p:txBody>
      </p:sp>
      <p:sp>
        <p:nvSpPr>
          <p:cNvPr id="5" name="Footer Placeholder 4">
            <a:extLst>
              <a:ext uri="{FF2B5EF4-FFF2-40B4-BE49-F238E27FC236}">
                <a16:creationId xmlns:a16="http://schemas.microsoft.com/office/drawing/2014/main" id="{2220EB9F-01BF-4055-9D48-91AE348E24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5E4301-936D-4A81-92D7-CAD2601DD9EC}"/>
              </a:ext>
            </a:extLst>
          </p:cNvPr>
          <p:cNvSpPr>
            <a:spLocks noGrp="1"/>
          </p:cNvSpPr>
          <p:nvPr>
            <p:ph type="sldNum" sz="quarter" idx="12"/>
          </p:nvPr>
        </p:nvSpPr>
        <p:spPr/>
        <p:txBody>
          <a:bodyPr/>
          <a:lstStyle/>
          <a:p>
            <a:fld id="{7FE3F402-7928-4478-9CC3-5800DA68FAD2}" type="slidenum">
              <a:rPr lang="en-GB" smtClean="0"/>
              <a:t>‹#›</a:t>
            </a:fld>
            <a:endParaRPr lang="en-GB"/>
          </a:p>
        </p:txBody>
      </p:sp>
    </p:spTree>
    <p:extLst>
      <p:ext uri="{BB962C8B-B14F-4D97-AF65-F5344CB8AC3E}">
        <p14:creationId xmlns:p14="http://schemas.microsoft.com/office/powerpoint/2010/main" val="1549188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92998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8A1F9-8095-4920-8259-3BD871B8E2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B0AD8DF-84D1-4958-9BCD-628A573AA8D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295175-9218-41D8-85A4-E124896B1865}"/>
              </a:ext>
            </a:extLst>
          </p:cNvPr>
          <p:cNvSpPr>
            <a:spLocks noGrp="1"/>
          </p:cNvSpPr>
          <p:nvPr>
            <p:ph type="dt" sz="half" idx="10"/>
          </p:nvPr>
        </p:nvSpPr>
        <p:spPr/>
        <p:txBody>
          <a:bodyPr/>
          <a:lstStyle/>
          <a:p>
            <a:fld id="{256B0004-081B-47FA-835E-F6CE1B5FF89E}" type="datetimeFigureOut">
              <a:rPr lang="en-GB" smtClean="0"/>
              <a:t>22/04/2024</a:t>
            </a:fld>
            <a:endParaRPr lang="en-GB"/>
          </a:p>
        </p:txBody>
      </p:sp>
      <p:sp>
        <p:nvSpPr>
          <p:cNvPr id="5" name="Footer Placeholder 4">
            <a:extLst>
              <a:ext uri="{FF2B5EF4-FFF2-40B4-BE49-F238E27FC236}">
                <a16:creationId xmlns:a16="http://schemas.microsoft.com/office/drawing/2014/main" id="{8A19CF92-BC79-4E22-B564-2A73A26507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26A71C-E751-4F4C-993D-8E15CFD46FAE}"/>
              </a:ext>
            </a:extLst>
          </p:cNvPr>
          <p:cNvSpPr>
            <a:spLocks noGrp="1"/>
          </p:cNvSpPr>
          <p:nvPr>
            <p:ph type="sldNum" sz="quarter" idx="12"/>
          </p:nvPr>
        </p:nvSpPr>
        <p:spPr/>
        <p:txBody>
          <a:bodyPr/>
          <a:lstStyle/>
          <a:p>
            <a:fld id="{7FE3F402-7928-4478-9CC3-5800DA68FAD2}" type="slidenum">
              <a:rPr lang="en-GB" smtClean="0"/>
              <a:t>‹#›</a:t>
            </a:fld>
            <a:endParaRPr lang="en-GB"/>
          </a:p>
        </p:txBody>
      </p:sp>
    </p:spTree>
    <p:extLst>
      <p:ext uri="{BB962C8B-B14F-4D97-AF65-F5344CB8AC3E}">
        <p14:creationId xmlns:p14="http://schemas.microsoft.com/office/powerpoint/2010/main" val="1077180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61DDB-2AB7-4FFD-8F77-77E455298A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F7E5B3B-64D3-4748-BC3D-6F23667E7B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9361692-6D5D-495C-8A49-930D5361E6EB}"/>
              </a:ext>
            </a:extLst>
          </p:cNvPr>
          <p:cNvSpPr>
            <a:spLocks noGrp="1"/>
          </p:cNvSpPr>
          <p:nvPr>
            <p:ph type="dt" sz="half" idx="10"/>
          </p:nvPr>
        </p:nvSpPr>
        <p:spPr/>
        <p:txBody>
          <a:bodyPr/>
          <a:lstStyle/>
          <a:p>
            <a:fld id="{256B0004-081B-47FA-835E-F6CE1B5FF89E}" type="datetimeFigureOut">
              <a:rPr lang="en-GB" smtClean="0"/>
              <a:t>22/04/2024</a:t>
            </a:fld>
            <a:endParaRPr lang="en-GB"/>
          </a:p>
        </p:txBody>
      </p:sp>
      <p:sp>
        <p:nvSpPr>
          <p:cNvPr id="5" name="Footer Placeholder 4">
            <a:extLst>
              <a:ext uri="{FF2B5EF4-FFF2-40B4-BE49-F238E27FC236}">
                <a16:creationId xmlns:a16="http://schemas.microsoft.com/office/drawing/2014/main" id="{4262B7A3-1F1F-4F63-B294-3B233B37DB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F8230C-7AC9-4F67-AEAA-E3C7E27BA721}"/>
              </a:ext>
            </a:extLst>
          </p:cNvPr>
          <p:cNvSpPr>
            <a:spLocks noGrp="1"/>
          </p:cNvSpPr>
          <p:nvPr>
            <p:ph type="sldNum" sz="quarter" idx="12"/>
          </p:nvPr>
        </p:nvSpPr>
        <p:spPr/>
        <p:txBody>
          <a:bodyPr/>
          <a:lstStyle/>
          <a:p>
            <a:fld id="{7FE3F402-7928-4478-9CC3-5800DA68FAD2}" type="slidenum">
              <a:rPr lang="en-GB" smtClean="0"/>
              <a:t>‹#›</a:t>
            </a:fld>
            <a:endParaRPr lang="en-GB"/>
          </a:p>
        </p:txBody>
      </p:sp>
    </p:spTree>
    <p:extLst>
      <p:ext uri="{BB962C8B-B14F-4D97-AF65-F5344CB8AC3E}">
        <p14:creationId xmlns:p14="http://schemas.microsoft.com/office/powerpoint/2010/main" val="3769711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BE77E-0804-4D21-BD18-067EED10B2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03873B-6CD4-4BA9-B30E-2577E88E44F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439F368-AF4C-49C0-B161-70B36B997F3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C7F4110-41AD-4202-8F84-E1483CBC906A}"/>
              </a:ext>
            </a:extLst>
          </p:cNvPr>
          <p:cNvSpPr>
            <a:spLocks noGrp="1"/>
          </p:cNvSpPr>
          <p:nvPr>
            <p:ph type="dt" sz="half" idx="10"/>
          </p:nvPr>
        </p:nvSpPr>
        <p:spPr/>
        <p:txBody>
          <a:bodyPr/>
          <a:lstStyle/>
          <a:p>
            <a:fld id="{256B0004-081B-47FA-835E-F6CE1B5FF89E}" type="datetimeFigureOut">
              <a:rPr lang="en-GB" smtClean="0"/>
              <a:t>22/04/2024</a:t>
            </a:fld>
            <a:endParaRPr lang="en-GB"/>
          </a:p>
        </p:txBody>
      </p:sp>
      <p:sp>
        <p:nvSpPr>
          <p:cNvPr id="6" name="Footer Placeholder 5">
            <a:extLst>
              <a:ext uri="{FF2B5EF4-FFF2-40B4-BE49-F238E27FC236}">
                <a16:creationId xmlns:a16="http://schemas.microsoft.com/office/drawing/2014/main" id="{C2C63582-06B2-4FD4-8A9A-5FC5B7C6DF2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38C339-6D71-4EAF-8E97-78916E8C221E}"/>
              </a:ext>
            </a:extLst>
          </p:cNvPr>
          <p:cNvSpPr>
            <a:spLocks noGrp="1"/>
          </p:cNvSpPr>
          <p:nvPr>
            <p:ph type="sldNum" sz="quarter" idx="12"/>
          </p:nvPr>
        </p:nvSpPr>
        <p:spPr/>
        <p:txBody>
          <a:bodyPr/>
          <a:lstStyle/>
          <a:p>
            <a:fld id="{7FE3F402-7928-4478-9CC3-5800DA68FAD2}" type="slidenum">
              <a:rPr lang="en-GB" smtClean="0"/>
              <a:t>‹#›</a:t>
            </a:fld>
            <a:endParaRPr lang="en-GB"/>
          </a:p>
        </p:txBody>
      </p:sp>
    </p:spTree>
    <p:extLst>
      <p:ext uri="{BB962C8B-B14F-4D97-AF65-F5344CB8AC3E}">
        <p14:creationId xmlns:p14="http://schemas.microsoft.com/office/powerpoint/2010/main" val="933772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DC381-1820-48F1-A8D6-03E2FB01560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BBDBB3-0C6B-4A35-B6F5-1809D7410A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40CE734-E59F-4610-BE72-821B483A9C0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B25C5B4-1AFC-4D34-8541-F9DAF81F62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631E23-555C-458E-B11A-F8EF82573DE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8109567-3CAF-47FB-A25F-6197656482A3}"/>
              </a:ext>
            </a:extLst>
          </p:cNvPr>
          <p:cNvSpPr>
            <a:spLocks noGrp="1"/>
          </p:cNvSpPr>
          <p:nvPr>
            <p:ph type="dt" sz="half" idx="10"/>
          </p:nvPr>
        </p:nvSpPr>
        <p:spPr/>
        <p:txBody>
          <a:bodyPr/>
          <a:lstStyle/>
          <a:p>
            <a:fld id="{256B0004-081B-47FA-835E-F6CE1B5FF89E}" type="datetimeFigureOut">
              <a:rPr lang="en-GB" smtClean="0"/>
              <a:t>22/04/2024</a:t>
            </a:fld>
            <a:endParaRPr lang="en-GB"/>
          </a:p>
        </p:txBody>
      </p:sp>
      <p:sp>
        <p:nvSpPr>
          <p:cNvPr id="8" name="Footer Placeholder 7">
            <a:extLst>
              <a:ext uri="{FF2B5EF4-FFF2-40B4-BE49-F238E27FC236}">
                <a16:creationId xmlns:a16="http://schemas.microsoft.com/office/drawing/2014/main" id="{B8F5A2BC-93E5-484B-9BBF-219F2478148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DB4E2BC-E7D1-4D7D-AE4D-986F3BF725B6}"/>
              </a:ext>
            </a:extLst>
          </p:cNvPr>
          <p:cNvSpPr>
            <a:spLocks noGrp="1"/>
          </p:cNvSpPr>
          <p:nvPr>
            <p:ph type="sldNum" sz="quarter" idx="12"/>
          </p:nvPr>
        </p:nvSpPr>
        <p:spPr/>
        <p:txBody>
          <a:bodyPr/>
          <a:lstStyle/>
          <a:p>
            <a:fld id="{7FE3F402-7928-4478-9CC3-5800DA68FAD2}" type="slidenum">
              <a:rPr lang="en-GB" smtClean="0"/>
              <a:t>‹#›</a:t>
            </a:fld>
            <a:endParaRPr lang="en-GB"/>
          </a:p>
        </p:txBody>
      </p:sp>
    </p:spTree>
    <p:extLst>
      <p:ext uri="{BB962C8B-B14F-4D97-AF65-F5344CB8AC3E}">
        <p14:creationId xmlns:p14="http://schemas.microsoft.com/office/powerpoint/2010/main" val="834260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BD230-915D-4BFB-978A-4DF2B9C2DCA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B6E95B-1754-419E-8391-E2D0A343397D}"/>
              </a:ext>
            </a:extLst>
          </p:cNvPr>
          <p:cNvSpPr>
            <a:spLocks noGrp="1"/>
          </p:cNvSpPr>
          <p:nvPr>
            <p:ph type="dt" sz="half" idx="10"/>
          </p:nvPr>
        </p:nvSpPr>
        <p:spPr/>
        <p:txBody>
          <a:bodyPr/>
          <a:lstStyle/>
          <a:p>
            <a:fld id="{256B0004-081B-47FA-835E-F6CE1B5FF89E}" type="datetimeFigureOut">
              <a:rPr lang="en-GB" smtClean="0"/>
              <a:t>22/04/2024</a:t>
            </a:fld>
            <a:endParaRPr lang="en-GB"/>
          </a:p>
        </p:txBody>
      </p:sp>
      <p:sp>
        <p:nvSpPr>
          <p:cNvPr id="4" name="Footer Placeholder 3">
            <a:extLst>
              <a:ext uri="{FF2B5EF4-FFF2-40B4-BE49-F238E27FC236}">
                <a16:creationId xmlns:a16="http://schemas.microsoft.com/office/drawing/2014/main" id="{BF30AF14-45F6-4E71-AE77-F1E9033F5A3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B149F53-33D6-4908-A158-FFC386C68F74}"/>
              </a:ext>
            </a:extLst>
          </p:cNvPr>
          <p:cNvSpPr>
            <a:spLocks noGrp="1"/>
          </p:cNvSpPr>
          <p:nvPr>
            <p:ph type="sldNum" sz="quarter" idx="12"/>
          </p:nvPr>
        </p:nvSpPr>
        <p:spPr/>
        <p:txBody>
          <a:bodyPr/>
          <a:lstStyle/>
          <a:p>
            <a:fld id="{7FE3F402-7928-4478-9CC3-5800DA68FAD2}" type="slidenum">
              <a:rPr lang="en-GB" smtClean="0"/>
              <a:t>‹#›</a:t>
            </a:fld>
            <a:endParaRPr lang="en-GB"/>
          </a:p>
        </p:txBody>
      </p:sp>
    </p:spTree>
    <p:extLst>
      <p:ext uri="{BB962C8B-B14F-4D97-AF65-F5344CB8AC3E}">
        <p14:creationId xmlns:p14="http://schemas.microsoft.com/office/powerpoint/2010/main" val="3617505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D4717-4751-4352-B685-9E4641B27E99}"/>
              </a:ext>
            </a:extLst>
          </p:cNvPr>
          <p:cNvSpPr>
            <a:spLocks noGrp="1"/>
          </p:cNvSpPr>
          <p:nvPr>
            <p:ph type="dt" sz="half" idx="10"/>
          </p:nvPr>
        </p:nvSpPr>
        <p:spPr/>
        <p:txBody>
          <a:bodyPr/>
          <a:lstStyle/>
          <a:p>
            <a:fld id="{256B0004-081B-47FA-835E-F6CE1B5FF89E}" type="datetimeFigureOut">
              <a:rPr lang="en-GB" smtClean="0"/>
              <a:t>22/04/2024</a:t>
            </a:fld>
            <a:endParaRPr lang="en-GB"/>
          </a:p>
        </p:txBody>
      </p:sp>
      <p:sp>
        <p:nvSpPr>
          <p:cNvPr id="3" name="Footer Placeholder 2">
            <a:extLst>
              <a:ext uri="{FF2B5EF4-FFF2-40B4-BE49-F238E27FC236}">
                <a16:creationId xmlns:a16="http://schemas.microsoft.com/office/drawing/2014/main" id="{4E8A9C1B-D42A-4369-B6D0-A25233CC9CF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D0B7CE7-9B03-4694-940C-9558C23961DB}"/>
              </a:ext>
            </a:extLst>
          </p:cNvPr>
          <p:cNvSpPr>
            <a:spLocks noGrp="1"/>
          </p:cNvSpPr>
          <p:nvPr>
            <p:ph type="sldNum" sz="quarter" idx="12"/>
          </p:nvPr>
        </p:nvSpPr>
        <p:spPr/>
        <p:txBody>
          <a:bodyPr/>
          <a:lstStyle/>
          <a:p>
            <a:fld id="{7FE3F402-7928-4478-9CC3-5800DA68FAD2}" type="slidenum">
              <a:rPr lang="en-GB" smtClean="0"/>
              <a:t>‹#›</a:t>
            </a:fld>
            <a:endParaRPr lang="en-GB"/>
          </a:p>
        </p:txBody>
      </p:sp>
    </p:spTree>
    <p:extLst>
      <p:ext uri="{BB962C8B-B14F-4D97-AF65-F5344CB8AC3E}">
        <p14:creationId xmlns:p14="http://schemas.microsoft.com/office/powerpoint/2010/main" val="1872456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CBA85-435F-4E94-989D-B4879F4C3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3572BB-35E7-4CAF-9999-514A12A02F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C7C0F76-2BA3-4DBB-BE8D-A4F92C2662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AE1E891-7F1B-4121-A2F1-214DF280070C}"/>
              </a:ext>
            </a:extLst>
          </p:cNvPr>
          <p:cNvSpPr>
            <a:spLocks noGrp="1"/>
          </p:cNvSpPr>
          <p:nvPr>
            <p:ph type="dt" sz="half" idx="10"/>
          </p:nvPr>
        </p:nvSpPr>
        <p:spPr/>
        <p:txBody>
          <a:bodyPr/>
          <a:lstStyle/>
          <a:p>
            <a:fld id="{256B0004-081B-47FA-835E-F6CE1B5FF89E}" type="datetimeFigureOut">
              <a:rPr lang="en-GB" smtClean="0"/>
              <a:t>22/04/2024</a:t>
            </a:fld>
            <a:endParaRPr lang="en-GB"/>
          </a:p>
        </p:txBody>
      </p:sp>
      <p:sp>
        <p:nvSpPr>
          <p:cNvPr id="6" name="Footer Placeholder 5">
            <a:extLst>
              <a:ext uri="{FF2B5EF4-FFF2-40B4-BE49-F238E27FC236}">
                <a16:creationId xmlns:a16="http://schemas.microsoft.com/office/drawing/2014/main" id="{3B1D8361-778D-4F7C-BD93-1DC4632583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74390C-7534-445C-AC16-76F6629A190E}"/>
              </a:ext>
            </a:extLst>
          </p:cNvPr>
          <p:cNvSpPr>
            <a:spLocks noGrp="1"/>
          </p:cNvSpPr>
          <p:nvPr>
            <p:ph type="sldNum" sz="quarter" idx="12"/>
          </p:nvPr>
        </p:nvSpPr>
        <p:spPr/>
        <p:txBody>
          <a:bodyPr/>
          <a:lstStyle/>
          <a:p>
            <a:fld id="{7FE3F402-7928-4478-9CC3-5800DA68FAD2}" type="slidenum">
              <a:rPr lang="en-GB" smtClean="0"/>
              <a:t>‹#›</a:t>
            </a:fld>
            <a:endParaRPr lang="en-GB"/>
          </a:p>
        </p:txBody>
      </p:sp>
    </p:spTree>
    <p:extLst>
      <p:ext uri="{BB962C8B-B14F-4D97-AF65-F5344CB8AC3E}">
        <p14:creationId xmlns:p14="http://schemas.microsoft.com/office/powerpoint/2010/main" val="581764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8B212-EEC4-490E-8D8D-0834FAABE4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1967409-71DA-4A18-A6F3-99AADA271B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406776D-047B-4E83-870D-0B633B00E9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0DEEF67-403B-448C-AEDE-3F6A08A1CE3C}"/>
              </a:ext>
            </a:extLst>
          </p:cNvPr>
          <p:cNvSpPr>
            <a:spLocks noGrp="1"/>
          </p:cNvSpPr>
          <p:nvPr>
            <p:ph type="dt" sz="half" idx="10"/>
          </p:nvPr>
        </p:nvSpPr>
        <p:spPr/>
        <p:txBody>
          <a:bodyPr/>
          <a:lstStyle/>
          <a:p>
            <a:fld id="{256B0004-081B-47FA-835E-F6CE1B5FF89E}" type="datetimeFigureOut">
              <a:rPr lang="en-GB" smtClean="0"/>
              <a:t>22/04/2024</a:t>
            </a:fld>
            <a:endParaRPr lang="en-GB"/>
          </a:p>
        </p:txBody>
      </p:sp>
      <p:sp>
        <p:nvSpPr>
          <p:cNvPr id="6" name="Footer Placeholder 5">
            <a:extLst>
              <a:ext uri="{FF2B5EF4-FFF2-40B4-BE49-F238E27FC236}">
                <a16:creationId xmlns:a16="http://schemas.microsoft.com/office/drawing/2014/main" id="{39952FA8-8D37-47F6-B4DF-3261B1A027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056782-7637-40A2-9851-D8F6C671C400}"/>
              </a:ext>
            </a:extLst>
          </p:cNvPr>
          <p:cNvSpPr>
            <a:spLocks noGrp="1"/>
          </p:cNvSpPr>
          <p:nvPr>
            <p:ph type="sldNum" sz="quarter" idx="12"/>
          </p:nvPr>
        </p:nvSpPr>
        <p:spPr/>
        <p:txBody>
          <a:bodyPr/>
          <a:lstStyle/>
          <a:p>
            <a:fld id="{7FE3F402-7928-4478-9CC3-5800DA68FAD2}" type="slidenum">
              <a:rPr lang="en-GB" smtClean="0"/>
              <a:t>‹#›</a:t>
            </a:fld>
            <a:endParaRPr lang="en-GB"/>
          </a:p>
        </p:txBody>
      </p:sp>
    </p:spTree>
    <p:extLst>
      <p:ext uri="{BB962C8B-B14F-4D97-AF65-F5344CB8AC3E}">
        <p14:creationId xmlns:p14="http://schemas.microsoft.com/office/powerpoint/2010/main" val="3842372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11C76D-855F-495E-850C-9C0B94B638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5A5D474-1AE5-4034-8250-E7B493CC61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7519FD-3190-4C20-9635-93194C6F0D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B0004-081B-47FA-835E-F6CE1B5FF89E}" type="datetimeFigureOut">
              <a:rPr lang="en-GB" smtClean="0"/>
              <a:t>22/04/2024</a:t>
            </a:fld>
            <a:endParaRPr lang="en-GB"/>
          </a:p>
        </p:txBody>
      </p:sp>
      <p:sp>
        <p:nvSpPr>
          <p:cNvPr id="5" name="Footer Placeholder 4">
            <a:extLst>
              <a:ext uri="{FF2B5EF4-FFF2-40B4-BE49-F238E27FC236}">
                <a16:creationId xmlns:a16="http://schemas.microsoft.com/office/drawing/2014/main" id="{E7AD4363-5A4B-418F-8FAB-510457924F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0284D8B-D26B-4507-BB5F-261A0E5A18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E3F402-7928-4478-9CC3-5800DA68FAD2}" type="slidenum">
              <a:rPr lang="en-GB" smtClean="0"/>
              <a:t>‹#›</a:t>
            </a:fld>
            <a:endParaRPr lang="en-GB"/>
          </a:p>
        </p:txBody>
      </p:sp>
    </p:spTree>
    <p:extLst>
      <p:ext uri="{BB962C8B-B14F-4D97-AF65-F5344CB8AC3E}">
        <p14:creationId xmlns:p14="http://schemas.microsoft.com/office/powerpoint/2010/main" val="1726361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hyperlink" Target="https://simple.wikipedia.org/wiki/A-level" TargetMode="External"/><Relationship Id="rId3" Type="http://schemas.openxmlformats.org/officeDocument/2006/relationships/hyperlink" Target="https://simple.wikipedia.org/wiki/Test" TargetMode="External"/><Relationship Id="rId7" Type="http://schemas.openxmlformats.org/officeDocument/2006/relationships/hyperlink" Target="https://simple.wikipedia.org/wiki/Great_Britai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simple.wikipedia.org/wiki/Northern_Ireland" TargetMode="External"/><Relationship Id="rId5" Type="http://schemas.openxmlformats.org/officeDocument/2006/relationships/hyperlink" Target="https://simple.wikipedia.org/wiki/Wales" TargetMode="External"/><Relationship Id="rId10" Type="http://schemas.openxmlformats.org/officeDocument/2006/relationships/image" Target="../media/image15.png"/><Relationship Id="rId4" Type="http://schemas.openxmlformats.org/officeDocument/2006/relationships/hyperlink" Target="https://simple.wikipedia.org/wiki/England" TargetMode="External"/><Relationship Id="rId9" Type="http://schemas.openxmlformats.org/officeDocument/2006/relationships/hyperlink" Target="https://en.wikipedia.org/wiki/Regulated_Qualifications_Framewor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assets.publishing.service.gov.uk/government/uploads/system/uploads/attachment_data/file/665522/Teachers_standard_information.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statista.com/chart/19210/salary-levels-for-elementaty-primary-school-teacher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nasuwt.org.uk/article-listing/increasing-class-sizes-damaging-learning-safety.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assets.publishing.service.gov.uk/government/uploads/system/uploads/attachment_data/file/425601/PRIMARY_national_curriculum.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6FEC6C-001E-4342-8DA7-1B3B99AA52DD}"/>
              </a:ext>
            </a:extLst>
          </p:cNvPr>
          <p:cNvSpPr>
            <a:spLocks noGrp="1"/>
          </p:cNvSpPr>
          <p:nvPr>
            <p:ph type="ctrTitle"/>
          </p:nvPr>
        </p:nvSpPr>
        <p:spPr>
          <a:xfrm>
            <a:off x="890338" y="640080"/>
            <a:ext cx="3734014" cy="3566160"/>
          </a:xfrm>
        </p:spPr>
        <p:txBody>
          <a:bodyPr anchor="b">
            <a:normAutofit/>
          </a:bodyPr>
          <a:lstStyle/>
          <a:p>
            <a:pPr algn="l"/>
            <a:r>
              <a:rPr lang="en-GB" sz="5400" dirty="0"/>
              <a:t>International Perspectives on Education</a:t>
            </a:r>
          </a:p>
        </p:txBody>
      </p:sp>
      <p:sp>
        <p:nvSpPr>
          <p:cNvPr id="2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A164A6D-D5A4-6232-B03B-3BEDC2590902}"/>
              </a:ext>
            </a:extLst>
          </p:cNvPr>
          <p:cNvPicPr>
            <a:picLocks noChangeAspect="1"/>
          </p:cNvPicPr>
          <p:nvPr/>
        </p:nvPicPr>
        <p:blipFill rotWithShape="1">
          <a:blip r:embed="rId3"/>
          <a:srcRect l="15725" r="2384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8" name="Picture 7">
            <a:extLst>
              <a:ext uri="{FF2B5EF4-FFF2-40B4-BE49-F238E27FC236}">
                <a16:creationId xmlns:a16="http://schemas.microsoft.com/office/drawing/2014/main" id="{4428B5A4-70B9-7F4D-A4A4-4CC40F54BC4C}"/>
              </a:ext>
            </a:extLst>
          </p:cNvPr>
          <p:cNvPicPr>
            <a:picLocks noChangeAspect="1"/>
          </p:cNvPicPr>
          <p:nvPr/>
        </p:nvPicPr>
        <p:blipFill rotWithShape="1">
          <a:blip r:embed="rId4">
            <a:extLst>
              <a:ext uri="{28A0092B-C50C-407E-A947-70E740481C1C}">
                <a14:useLocalDpi xmlns:a14="http://schemas.microsoft.com/office/drawing/2010/main" val="0"/>
              </a:ext>
            </a:extLst>
          </a:blip>
          <a:srcRect l="1" t="20694" r="1550"/>
          <a:stretch/>
        </p:blipFill>
        <p:spPr>
          <a:xfrm>
            <a:off x="1" y="5091220"/>
            <a:ext cx="1055267" cy="1766780"/>
          </a:xfrm>
          <a:prstGeom prst="rect">
            <a:avLst/>
          </a:prstGeom>
        </p:spPr>
      </p:pic>
      <p:sp>
        <p:nvSpPr>
          <p:cNvPr id="9" name="TextBox 8">
            <a:extLst>
              <a:ext uri="{FF2B5EF4-FFF2-40B4-BE49-F238E27FC236}">
                <a16:creationId xmlns:a16="http://schemas.microsoft.com/office/drawing/2014/main" id="{AE8737D0-79B9-A611-A6D6-D5A9D6BBC6A1}"/>
              </a:ext>
            </a:extLst>
          </p:cNvPr>
          <p:cNvSpPr txBox="1"/>
          <p:nvPr/>
        </p:nvSpPr>
        <p:spPr>
          <a:xfrm>
            <a:off x="1288111" y="5327374"/>
            <a:ext cx="3474720" cy="1200329"/>
          </a:xfrm>
          <a:prstGeom prst="rect">
            <a:avLst/>
          </a:prstGeom>
          <a:noFill/>
        </p:spPr>
        <p:txBody>
          <a:bodyPr wrap="square" rtlCol="0">
            <a:spAutoFit/>
          </a:bodyPr>
          <a:lstStyle/>
          <a:p>
            <a:r>
              <a:rPr lang="en-IN" b="1" dirty="0"/>
              <a:t>Mrs. Manjeena Maria Thomas</a:t>
            </a:r>
          </a:p>
          <a:p>
            <a:r>
              <a:rPr lang="en-IN" dirty="0"/>
              <a:t>Higher Level Maths Tutor (HLMT)</a:t>
            </a:r>
          </a:p>
          <a:p>
            <a:r>
              <a:rPr lang="en-IN" dirty="0"/>
              <a:t>Kingswood Secondary Academy, Corby, Northamptonshire, UK</a:t>
            </a:r>
          </a:p>
        </p:txBody>
      </p:sp>
    </p:spTree>
    <p:extLst>
      <p:ext uri="{BB962C8B-B14F-4D97-AF65-F5344CB8AC3E}">
        <p14:creationId xmlns:p14="http://schemas.microsoft.com/office/powerpoint/2010/main" val="1603796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9E64E9-2E66-8703-F330-AED57F1FB9DB}"/>
              </a:ext>
            </a:extLst>
          </p:cNvPr>
          <p:cNvSpPr>
            <a:spLocks noGrp="1"/>
          </p:cNvSpPr>
          <p:nvPr>
            <p:ph type="title"/>
          </p:nvPr>
        </p:nvSpPr>
        <p:spPr>
          <a:xfrm>
            <a:off x="630936" y="639520"/>
            <a:ext cx="3429000" cy="1719072"/>
          </a:xfrm>
        </p:spPr>
        <p:txBody>
          <a:bodyPr anchor="b">
            <a:noAutofit/>
          </a:bodyPr>
          <a:lstStyle/>
          <a:p>
            <a:r>
              <a:rPr lang="en-US" sz="3200" b="1" i="0" dirty="0">
                <a:solidFill>
                  <a:srgbClr val="202122"/>
                </a:solidFill>
                <a:effectLst/>
                <a:highlight>
                  <a:srgbClr val="FFFFFF"/>
                </a:highlight>
              </a:rPr>
              <a:t>General Certificate of Secondary Education (GCSE)</a:t>
            </a:r>
            <a:endParaRPr lang="en-US" sz="3200" b="1" dirty="0"/>
          </a:p>
        </p:txBody>
      </p:sp>
      <p:sp>
        <p:nvSpPr>
          <p:cNvPr id="16"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BF4FBD98-EEC2-F747-509C-57043437D5E4}"/>
              </a:ext>
            </a:extLst>
          </p:cNvPr>
          <p:cNvSpPr>
            <a:spLocks noGrp="1"/>
          </p:cNvSpPr>
          <p:nvPr>
            <p:ph idx="1"/>
          </p:nvPr>
        </p:nvSpPr>
        <p:spPr>
          <a:xfrm>
            <a:off x="630935" y="2807208"/>
            <a:ext cx="5060115" cy="4050792"/>
          </a:xfrm>
          <a:solidFill>
            <a:schemeClr val="bg1"/>
          </a:solidFill>
        </p:spPr>
        <p:txBody>
          <a:bodyPr anchor="t">
            <a:normAutofit/>
          </a:bodyPr>
          <a:lstStyle/>
          <a:p>
            <a:pPr algn="l"/>
            <a:r>
              <a:rPr lang="en-US" sz="1600" b="0" i="0" dirty="0">
                <a:solidFill>
                  <a:srgbClr val="202122"/>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The </a:t>
            </a:r>
            <a:r>
              <a:rPr lang="en-US" sz="1600" b="1" i="0" dirty="0">
                <a:solidFill>
                  <a:srgbClr val="202122"/>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General Certificate of Secondary Education</a:t>
            </a:r>
            <a:r>
              <a:rPr lang="en-US" sz="1600" b="0" i="0" dirty="0">
                <a:solidFill>
                  <a:srgbClr val="202122"/>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 (</a:t>
            </a:r>
            <a:r>
              <a:rPr lang="en-US" sz="1600" b="1" i="0" dirty="0">
                <a:solidFill>
                  <a:srgbClr val="202122"/>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GCSE</a:t>
            </a:r>
            <a:r>
              <a:rPr lang="en-US" sz="1600" b="0" i="0" dirty="0">
                <a:solidFill>
                  <a:srgbClr val="202122"/>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 is a set of </a:t>
            </a:r>
            <a:r>
              <a:rPr lang="en-US" sz="1600" b="0" i="0" u="none" strike="noStrike" dirty="0">
                <a:solidFill>
                  <a:srgbClr val="3366CC"/>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hlinkClick r:id="rId3" tooltip="Test"/>
              </a:rPr>
              <a:t>exams</a:t>
            </a:r>
            <a:r>
              <a:rPr lang="en-US" sz="1600" b="0" i="0" dirty="0">
                <a:solidFill>
                  <a:srgbClr val="202122"/>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 taken in </a:t>
            </a:r>
            <a:r>
              <a:rPr lang="en-US" sz="1600" b="0" i="0" u="none" strike="noStrike" dirty="0">
                <a:solidFill>
                  <a:srgbClr val="3366CC"/>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hlinkClick r:id="rId4" tooltip="England"/>
              </a:rPr>
              <a:t>England</a:t>
            </a:r>
            <a:r>
              <a:rPr lang="en-US" sz="1600" b="0" i="0" dirty="0">
                <a:solidFill>
                  <a:srgbClr val="202122"/>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 </a:t>
            </a:r>
            <a:r>
              <a:rPr lang="en-US" sz="1600" b="0" i="0" u="none" strike="noStrike" dirty="0">
                <a:solidFill>
                  <a:srgbClr val="3366CC"/>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hlinkClick r:id="rId5" tooltip="Wales"/>
              </a:rPr>
              <a:t>Wales</a:t>
            </a:r>
            <a:r>
              <a:rPr lang="en-US" sz="1600" b="0" i="0" dirty="0">
                <a:solidFill>
                  <a:srgbClr val="202122"/>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 </a:t>
            </a:r>
            <a:r>
              <a:rPr lang="en-US" sz="1600" b="0" i="0" u="none" strike="noStrike" dirty="0">
                <a:solidFill>
                  <a:srgbClr val="3366CC"/>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hlinkClick r:id="rId6" tooltip="Northern Ireland"/>
              </a:rPr>
              <a:t>Northern Ireland</a:t>
            </a:r>
            <a:r>
              <a:rPr lang="en-US" sz="1600" b="0" i="0" dirty="0">
                <a:solidFill>
                  <a:srgbClr val="202122"/>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 and other </a:t>
            </a:r>
            <a:r>
              <a:rPr lang="en-US" sz="1600" b="0" i="0" u="none" strike="noStrike" dirty="0">
                <a:solidFill>
                  <a:srgbClr val="3366CC"/>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hlinkClick r:id="rId7" tooltip="Great Britain"/>
              </a:rPr>
              <a:t>British</a:t>
            </a:r>
            <a:r>
              <a:rPr lang="en-US" sz="1600" b="0" i="0" dirty="0">
                <a:solidFill>
                  <a:srgbClr val="202122"/>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 territories. They are usually taken by students aged 15–16 (Key Stage 4), after two years of study (Year 10 and Year 11). </a:t>
            </a:r>
            <a:r>
              <a:rPr lang="en-US" sz="1600" b="0" i="0" dirty="0">
                <a:effectLst/>
                <a:highlight>
                  <a:srgbClr val="FFFFFF"/>
                </a:highlight>
                <a:latin typeface="Open Sans" panose="020B0606030504020204" pitchFamily="34" charset="0"/>
                <a:ea typeface="Open Sans" panose="020B0606030504020204" pitchFamily="34" charset="0"/>
                <a:cs typeface="Open Sans" panose="020B0606030504020204" pitchFamily="34" charset="0"/>
              </a:rPr>
              <a:t>GCSEs are the most crucial exams students take before entering college or university. </a:t>
            </a:r>
            <a:r>
              <a:rPr lang="en-US" sz="1600" b="0" i="0" dirty="0">
                <a:solidFill>
                  <a:srgbClr val="202122"/>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Most students taking their GCSEs study between 5 and 25 subjects.</a:t>
            </a:r>
          </a:p>
          <a:p>
            <a:pPr algn="l"/>
            <a:r>
              <a:rPr lang="en-US" sz="1600" i="0" dirty="0">
                <a:effectLst/>
                <a:highlight>
                  <a:srgbClr val="D6E9FE"/>
                </a:highlight>
                <a:latin typeface="Open Sans" panose="020B0606030504020204" pitchFamily="34" charset="0"/>
                <a:ea typeface="Open Sans" panose="020B0606030504020204" pitchFamily="34" charset="0"/>
                <a:cs typeface="Open Sans" panose="020B0606030504020204" pitchFamily="34" charset="0"/>
              </a:rPr>
              <a:t>English, </a:t>
            </a:r>
            <a:r>
              <a:rPr lang="en-US" sz="1600" i="0" dirty="0" err="1">
                <a:effectLst/>
                <a:highlight>
                  <a:srgbClr val="D6E9FE"/>
                </a:highlight>
                <a:latin typeface="Open Sans" panose="020B0606030504020204" pitchFamily="34" charset="0"/>
                <a:ea typeface="Open Sans" panose="020B0606030504020204" pitchFamily="34" charset="0"/>
                <a:cs typeface="Open Sans" panose="020B0606030504020204" pitchFamily="34" charset="0"/>
              </a:rPr>
              <a:t>maths</a:t>
            </a:r>
            <a:r>
              <a:rPr lang="en-US" sz="1600" i="0" dirty="0">
                <a:effectLst/>
                <a:highlight>
                  <a:srgbClr val="D6E9FE"/>
                </a:highlight>
                <a:latin typeface="Open Sans" panose="020B0606030504020204" pitchFamily="34" charset="0"/>
                <a:ea typeface="Open Sans" panose="020B0606030504020204" pitchFamily="34" charset="0"/>
                <a:cs typeface="Open Sans" panose="020B0606030504020204" pitchFamily="34" charset="0"/>
              </a:rPr>
              <a:t>, and science are compulsory subjects at the GCSE level.</a:t>
            </a:r>
          </a:p>
          <a:p>
            <a:pPr algn="l"/>
            <a:r>
              <a:rPr lang="en-US" sz="1600" b="0" i="0" dirty="0">
                <a:solidFill>
                  <a:srgbClr val="202122"/>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Most schools require that a pupil passes 5 or more GCSE exams at grades 4 or 5 or above before they can move on to study </a:t>
            </a:r>
            <a:r>
              <a:rPr lang="en-US" sz="1600" b="0" i="0" u="none" strike="noStrike" dirty="0">
                <a:solidFill>
                  <a:srgbClr val="3366CC"/>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hlinkClick r:id="rId8" tooltip="A-level"/>
              </a:rPr>
              <a:t>A-levels</a:t>
            </a:r>
            <a:r>
              <a:rPr lang="en-US" sz="1600" b="0" i="0" dirty="0">
                <a:solidFill>
                  <a:srgbClr val="202122"/>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a:t>
            </a:r>
          </a:p>
        </p:txBody>
      </p:sp>
      <p:sp>
        <p:nvSpPr>
          <p:cNvPr id="5" name="TextBox 4">
            <a:extLst>
              <a:ext uri="{FF2B5EF4-FFF2-40B4-BE49-F238E27FC236}">
                <a16:creationId xmlns:a16="http://schemas.microsoft.com/office/drawing/2014/main" id="{F1433E92-B3E7-B9ED-70C7-BABC3D3FD7CE}"/>
              </a:ext>
            </a:extLst>
          </p:cNvPr>
          <p:cNvSpPr txBox="1"/>
          <p:nvPr/>
        </p:nvSpPr>
        <p:spPr>
          <a:xfrm>
            <a:off x="5802085" y="5595257"/>
            <a:ext cx="6278881" cy="1169551"/>
          </a:xfrm>
          <a:prstGeom prst="rect">
            <a:avLst/>
          </a:prstGeom>
          <a:noFill/>
        </p:spPr>
        <p:txBody>
          <a:bodyPr wrap="square" rtlCol="0">
            <a:spAutoFit/>
          </a:bodyPr>
          <a:lstStyle/>
          <a:p>
            <a:pPr algn="l">
              <a:buFont typeface="Arial" panose="020B0604020202020204" pitchFamily="34" charset="0"/>
              <a:buChar char="•"/>
            </a:pPr>
            <a:r>
              <a:rPr lang="en-US" sz="1200" b="0" i="0" dirty="0">
                <a:solidFill>
                  <a:srgbClr val="000000"/>
                </a:solidFill>
                <a:effectLst/>
                <a:highlight>
                  <a:srgbClr val="A9FD54"/>
                </a:highlight>
                <a:latin typeface="+mj-lt"/>
              </a:rPr>
              <a:t> </a:t>
            </a:r>
            <a:r>
              <a:rPr lang="en-US" sz="1400" b="0" i="0" dirty="0">
                <a:solidFill>
                  <a:srgbClr val="202122"/>
                </a:solidFill>
                <a:effectLst/>
                <a:highlight>
                  <a:srgbClr val="FFFFFF"/>
                </a:highlight>
                <a:latin typeface="+mj-lt"/>
              </a:rPr>
              <a:t> GCSE grades 9 to 4 (A* to C) – Certificate and qualification awarded. At GCSE, considered a 'standard pass', and awards a qualification at Level 2 of the </a:t>
            </a:r>
            <a:r>
              <a:rPr lang="en-US" sz="1400" b="0" i="0" dirty="0">
                <a:solidFill>
                  <a:srgbClr val="3366CC"/>
                </a:solidFill>
                <a:effectLst/>
                <a:highlight>
                  <a:srgbClr val="FFFFFF"/>
                </a:highlight>
                <a:latin typeface="+mj-lt"/>
              </a:rPr>
              <a:t>RQF.</a:t>
            </a:r>
            <a:endParaRPr lang="en-US" sz="1400" b="0" i="0" dirty="0">
              <a:solidFill>
                <a:srgbClr val="202122"/>
              </a:solidFill>
              <a:effectLst/>
              <a:highlight>
                <a:srgbClr val="FFFFFF"/>
              </a:highlight>
              <a:latin typeface="+mj-lt"/>
            </a:endParaRPr>
          </a:p>
          <a:p>
            <a:pPr algn="l">
              <a:buFont typeface="Arial" panose="020B0604020202020204" pitchFamily="34" charset="0"/>
              <a:buChar char="•"/>
            </a:pPr>
            <a:r>
              <a:rPr lang="en-US" sz="1400" b="0" i="0" dirty="0">
                <a:solidFill>
                  <a:srgbClr val="000000"/>
                </a:solidFill>
                <a:effectLst/>
                <a:highlight>
                  <a:srgbClr val="52A9FF"/>
                </a:highlight>
                <a:latin typeface="+mj-lt"/>
              </a:rPr>
              <a:t> </a:t>
            </a:r>
            <a:r>
              <a:rPr lang="en-US" sz="1400" b="0" i="0" dirty="0">
                <a:solidFill>
                  <a:srgbClr val="202122"/>
                </a:solidFill>
                <a:effectLst/>
                <a:highlight>
                  <a:srgbClr val="FFFFFF"/>
                </a:highlight>
                <a:latin typeface="+mj-lt"/>
              </a:rPr>
              <a:t> GCSE grades 3 to 1 (D to G) – Certificate and qualification awarded. At GCSE, awards a qualification at Level 1 of the </a:t>
            </a:r>
            <a:r>
              <a:rPr lang="en-US" sz="1400" b="0" i="0" u="none" strike="noStrike" dirty="0">
                <a:solidFill>
                  <a:srgbClr val="3366CC"/>
                </a:solidFill>
                <a:effectLst/>
                <a:highlight>
                  <a:srgbClr val="FFFFFF"/>
                </a:highlight>
                <a:latin typeface="+mj-lt"/>
                <a:hlinkClick r:id="rId9" tooltip="Regulated Qualifications Framework"/>
              </a:rPr>
              <a:t>RQF</a:t>
            </a:r>
            <a:r>
              <a:rPr lang="en-US" sz="1400" b="0" i="0" dirty="0">
                <a:solidFill>
                  <a:srgbClr val="202122"/>
                </a:solidFill>
                <a:effectLst/>
                <a:highlight>
                  <a:srgbClr val="FFFFFF"/>
                </a:highlight>
                <a:latin typeface="+mj-lt"/>
              </a:rPr>
              <a:t>.</a:t>
            </a:r>
          </a:p>
          <a:p>
            <a:pPr algn="l">
              <a:buFont typeface="Arial" panose="020B0604020202020204" pitchFamily="34" charset="0"/>
              <a:buChar char="•"/>
            </a:pPr>
            <a:r>
              <a:rPr lang="en-US" sz="1400" b="0" i="0" dirty="0">
                <a:solidFill>
                  <a:srgbClr val="000000"/>
                </a:solidFill>
                <a:effectLst/>
                <a:highlight>
                  <a:srgbClr val="FF7D7D"/>
                </a:highlight>
                <a:latin typeface="+mj-lt"/>
              </a:rPr>
              <a:t> </a:t>
            </a:r>
            <a:r>
              <a:rPr lang="en-US" sz="1400" b="0" i="0" dirty="0">
                <a:solidFill>
                  <a:srgbClr val="202122"/>
                </a:solidFill>
                <a:effectLst/>
                <a:highlight>
                  <a:srgbClr val="FFFFFF"/>
                </a:highlight>
                <a:latin typeface="+mj-lt"/>
              </a:rPr>
              <a:t> U: ungraded/unclassified – no certificate or qualification awarded</a:t>
            </a:r>
          </a:p>
        </p:txBody>
      </p:sp>
      <p:pic>
        <p:nvPicPr>
          <p:cNvPr id="7" name="Picture 6">
            <a:extLst>
              <a:ext uri="{FF2B5EF4-FFF2-40B4-BE49-F238E27FC236}">
                <a16:creationId xmlns:a16="http://schemas.microsoft.com/office/drawing/2014/main" id="{19EF0903-F8C0-6F09-E6E1-F47C071D82B4}"/>
              </a:ext>
            </a:extLst>
          </p:cNvPr>
          <p:cNvPicPr>
            <a:picLocks noChangeAspect="1"/>
          </p:cNvPicPr>
          <p:nvPr/>
        </p:nvPicPr>
        <p:blipFill>
          <a:blip r:embed="rId10"/>
          <a:stretch>
            <a:fillRect/>
          </a:stretch>
        </p:blipFill>
        <p:spPr>
          <a:xfrm>
            <a:off x="5998029" y="83809"/>
            <a:ext cx="6082938" cy="5380242"/>
          </a:xfrm>
          <a:prstGeom prst="rect">
            <a:avLst/>
          </a:prstGeom>
        </p:spPr>
      </p:pic>
    </p:spTree>
    <p:extLst>
      <p:ext uri="{BB962C8B-B14F-4D97-AF65-F5344CB8AC3E}">
        <p14:creationId xmlns:p14="http://schemas.microsoft.com/office/powerpoint/2010/main" val="1667448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55F19-B5D3-E0A0-C19E-BCDA2154E267}"/>
              </a:ext>
            </a:extLst>
          </p:cNvPr>
          <p:cNvSpPr>
            <a:spLocks noGrp="1"/>
          </p:cNvSpPr>
          <p:nvPr>
            <p:ph type="title"/>
          </p:nvPr>
        </p:nvSpPr>
        <p:spPr>
          <a:xfrm>
            <a:off x="169128" y="230188"/>
            <a:ext cx="2138916" cy="825722"/>
          </a:xfrm>
        </p:spPr>
        <p:txBody>
          <a:bodyPr/>
          <a:lstStyle/>
          <a:p>
            <a:r>
              <a:rPr lang="en-US" dirty="0"/>
              <a:t>England</a:t>
            </a:r>
          </a:p>
        </p:txBody>
      </p:sp>
      <p:sp>
        <p:nvSpPr>
          <p:cNvPr id="3" name="Content Placeholder 2">
            <a:extLst>
              <a:ext uri="{FF2B5EF4-FFF2-40B4-BE49-F238E27FC236}">
                <a16:creationId xmlns:a16="http://schemas.microsoft.com/office/drawing/2014/main" id="{0EB9E3C2-7844-5C24-7B41-06229C9CB9F2}"/>
              </a:ext>
            </a:extLst>
          </p:cNvPr>
          <p:cNvSpPr>
            <a:spLocks noGrp="1"/>
          </p:cNvSpPr>
          <p:nvPr>
            <p:ph idx="1"/>
          </p:nvPr>
        </p:nvSpPr>
        <p:spPr>
          <a:xfrm>
            <a:off x="169128" y="1055910"/>
            <a:ext cx="11184672" cy="5802089"/>
          </a:xfrm>
        </p:spPr>
        <p:txBody>
          <a:bodyPr>
            <a:normAutofit lnSpcReduction="10000"/>
          </a:bodyPr>
          <a:lstStyle/>
          <a:p>
            <a:pPr marL="0" indent="0" algn="l">
              <a:lnSpc>
                <a:spcPct val="100000"/>
              </a:lnSpc>
              <a:buNone/>
            </a:pPr>
            <a:r>
              <a:rPr lang="en-GB" sz="2000" b="0" i="0" u="sng" dirty="0">
                <a:effectLst/>
                <a:latin typeface="Ubuntu" panose="020B0504030602030204" pitchFamily="34" charset="0"/>
              </a:rPr>
              <a:t>Education in England is overseen by the </a:t>
            </a:r>
            <a:r>
              <a:rPr lang="en-GB" sz="2000" b="1" i="0" u="sng" dirty="0">
                <a:effectLst/>
                <a:latin typeface="Ubuntu" panose="020B0504030602030204" pitchFamily="34" charset="0"/>
              </a:rPr>
              <a:t>Department for Education (DfE)</a:t>
            </a:r>
          </a:p>
          <a:p>
            <a:pPr algn="l">
              <a:lnSpc>
                <a:spcPct val="100000"/>
              </a:lnSpc>
            </a:pPr>
            <a:r>
              <a:rPr lang="en-GB" sz="2000" b="0" i="0" dirty="0">
                <a:effectLst/>
                <a:latin typeface="Ubuntu" panose="020B0504030602030204" pitchFamily="34" charset="0"/>
              </a:rPr>
              <a:t>Independent schools aside, there are six main types of state schools in England:</a:t>
            </a:r>
          </a:p>
          <a:p>
            <a:pPr marL="800100" lvl="1" indent="-342900">
              <a:lnSpc>
                <a:spcPct val="100000"/>
              </a:lnSpc>
              <a:buFont typeface="+mj-lt"/>
              <a:buAutoNum type="arabicPeriod"/>
            </a:pPr>
            <a:r>
              <a:rPr lang="en-GB" sz="1800" b="1" i="0" u="sng" dirty="0">
                <a:effectLst/>
                <a:latin typeface="Ubuntu" panose="020B0504030602030204" pitchFamily="34" charset="0"/>
              </a:rPr>
              <a:t>Community Schools </a:t>
            </a:r>
            <a:r>
              <a:rPr lang="en-GB" sz="1800" b="0" i="0" dirty="0">
                <a:solidFill>
                  <a:srgbClr val="FF0000"/>
                </a:solidFill>
                <a:effectLst/>
                <a:latin typeface="Ubuntu" panose="020B0504030602030204" pitchFamily="34" charset="0"/>
              </a:rPr>
              <a:t>managed by LA who own the buildings and land</a:t>
            </a:r>
            <a:r>
              <a:rPr lang="en-GB" sz="1800" b="0" i="0" dirty="0">
                <a:effectLst/>
                <a:latin typeface="Ubuntu" panose="020B0504030602030204" pitchFamily="34" charset="0"/>
              </a:rPr>
              <a:t>, </a:t>
            </a:r>
            <a:r>
              <a:rPr lang="en-GB" sz="1800" b="0" i="0" dirty="0">
                <a:solidFill>
                  <a:srgbClr val="0070C0"/>
                </a:solidFill>
                <a:effectLst/>
                <a:latin typeface="Ubuntu" panose="020B0504030602030204" pitchFamily="34" charset="0"/>
              </a:rPr>
              <a:t>employ staff and is responsible for admissions.</a:t>
            </a:r>
          </a:p>
          <a:p>
            <a:pPr marL="800100" lvl="1" indent="-342900">
              <a:lnSpc>
                <a:spcPct val="100000"/>
              </a:lnSpc>
              <a:buFont typeface="+mj-lt"/>
              <a:buAutoNum type="arabicPeriod"/>
            </a:pPr>
            <a:r>
              <a:rPr lang="en-GB" sz="1800" b="1" i="0" u="sng" dirty="0">
                <a:effectLst/>
                <a:latin typeface="Ubuntu" panose="020B0504030602030204" pitchFamily="34" charset="0"/>
              </a:rPr>
              <a:t>Voluntary Controlled Schools </a:t>
            </a:r>
            <a:r>
              <a:rPr lang="en-GB" sz="1800" b="0" i="0" dirty="0">
                <a:solidFill>
                  <a:srgbClr val="FF0000"/>
                </a:solidFill>
                <a:effectLst/>
                <a:latin typeface="Ubuntu" panose="020B0504030602030204" pitchFamily="34" charset="0"/>
              </a:rPr>
              <a:t>typically faith schools where a charitable trust owns the buildings and land</a:t>
            </a:r>
            <a:r>
              <a:rPr lang="en-GB" sz="1800" b="0" i="0" dirty="0">
                <a:effectLst/>
                <a:latin typeface="Ubuntu" panose="020B0504030602030204" pitchFamily="34" charset="0"/>
              </a:rPr>
              <a:t>, but </a:t>
            </a:r>
            <a:r>
              <a:rPr lang="en-GB" sz="1800" b="0" i="0" dirty="0">
                <a:solidFill>
                  <a:srgbClr val="0070C0"/>
                </a:solidFill>
                <a:effectLst/>
                <a:latin typeface="Ubuntu" panose="020B0504030602030204" pitchFamily="34" charset="0"/>
              </a:rPr>
              <a:t>the local authority employs the staff and manages the admissions process.</a:t>
            </a:r>
          </a:p>
          <a:p>
            <a:pPr marL="800100" lvl="1" indent="-342900">
              <a:lnSpc>
                <a:spcPct val="110000"/>
              </a:lnSpc>
              <a:buFont typeface="+mj-lt"/>
              <a:buAutoNum type="arabicPeriod"/>
            </a:pPr>
            <a:r>
              <a:rPr lang="en-GB" sz="1800" b="1" i="0" u="sng" dirty="0">
                <a:effectLst/>
                <a:latin typeface="Ubuntu" panose="020B0504030602030204" pitchFamily="34" charset="0"/>
              </a:rPr>
              <a:t>Voluntary Aided Schools</a:t>
            </a:r>
            <a:r>
              <a:rPr lang="en-GB" sz="1800" i="0" u="sng" dirty="0">
                <a:effectLst/>
                <a:latin typeface="Ubuntu" panose="020B0504030602030204" pitchFamily="34" charset="0"/>
              </a:rPr>
              <a:t> </a:t>
            </a:r>
            <a:r>
              <a:rPr lang="en-GB" sz="1800" i="0" dirty="0">
                <a:effectLst/>
                <a:latin typeface="Ubuntu" panose="020B0504030602030204" pitchFamily="34" charset="0"/>
              </a:rPr>
              <a:t>run</a:t>
            </a:r>
            <a:r>
              <a:rPr lang="en-GB" sz="1800" b="0" i="0" dirty="0">
                <a:effectLst/>
                <a:latin typeface="Ubuntu" panose="020B0504030602030204" pitchFamily="34" charset="0"/>
              </a:rPr>
              <a:t> by a charitable trust, which may or may not have a religious affiliation. </a:t>
            </a:r>
            <a:r>
              <a:rPr lang="en-GB" sz="1800" b="0" i="0" dirty="0">
                <a:solidFill>
                  <a:srgbClr val="FF0000"/>
                </a:solidFill>
                <a:effectLst/>
                <a:latin typeface="Ubuntu" panose="020B0504030602030204" pitchFamily="34" charset="0"/>
              </a:rPr>
              <a:t>The trust owns the buildings and land</a:t>
            </a:r>
            <a:r>
              <a:rPr lang="en-GB" sz="1800" b="0" i="0" dirty="0">
                <a:effectLst/>
                <a:latin typeface="Ubuntu" panose="020B0504030602030204" pitchFamily="34" charset="0"/>
              </a:rPr>
              <a:t>, </a:t>
            </a:r>
            <a:r>
              <a:rPr lang="en-GB" sz="1800" b="0" i="0" dirty="0">
                <a:solidFill>
                  <a:srgbClr val="0070C0"/>
                </a:solidFill>
                <a:effectLst/>
                <a:latin typeface="Ubuntu" panose="020B0504030602030204" pitchFamily="34" charset="0"/>
              </a:rPr>
              <a:t>employs the staff and is responsible for admissions.</a:t>
            </a:r>
          </a:p>
          <a:p>
            <a:pPr marL="800100" lvl="1" indent="-342900">
              <a:lnSpc>
                <a:spcPct val="100000"/>
              </a:lnSpc>
              <a:buFont typeface="+mj-lt"/>
              <a:buAutoNum type="arabicPeriod"/>
            </a:pPr>
            <a:r>
              <a:rPr lang="en-GB" sz="1800" b="1" i="0" u="sng" dirty="0">
                <a:effectLst/>
                <a:latin typeface="Ubuntu" panose="020B0504030602030204" pitchFamily="34" charset="0"/>
              </a:rPr>
              <a:t>Foundation Schools </a:t>
            </a:r>
            <a:r>
              <a:rPr lang="en-GB" sz="1800" b="0" i="0" dirty="0">
                <a:effectLst/>
                <a:latin typeface="Ubuntu" panose="020B0504030602030204" pitchFamily="34" charset="0"/>
              </a:rPr>
              <a:t>are primarily former Grant Maintained Schools. These schools have opted out of LA control so </a:t>
            </a:r>
            <a:r>
              <a:rPr lang="en-GB" sz="1800" b="0" i="0" dirty="0">
                <a:solidFill>
                  <a:srgbClr val="FF0000"/>
                </a:solidFill>
                <a:effectLst/>
                <a:latin typeface="Ubuntu" panose="020B0504030602030204" pitchFamily="34" charset="0"/>
              </a:rPr>
              <a:t>the buildings and land are owned by the governing body or charitable trust </a:t>
            </a:r>
            <a:r>
              <a:rPr lang="en-GB" sz="1800" b="0" i="0" dirty="0">
                <a:effectLst/>
                <a:latin typeface="Ubuntu" panose="020B0504030602030204" pitchFamily="34" charset="0"/>
              </a:rPr>
              <a:t>and the </a:t>
            </a:r>
            <a:r>
              <a:rPr lang="en-GB" sz="1800" b="0" i="0" dirty="0">
                <a:solidFill>
                  <a:srgbClr val="0070C0"/>
                </a:solidFill>
                <a:effectLst/>
                <a:latin typeface="Ubuntu" panose="020B0504030602030204" pitchFamily="34" charset="0"/>
              </a:rPr>
              <a:t>school employs staff and is responsible for the admissions policy, which is often selective.</a:t>
            </a:r>
          </a:p>
          <a:p>
            <a:pPr marL="800100" lvl="1" indent="-342900">
              <a:lnSpc>
                <a:spcPct val="100000"/>
              </a:lnSpc>
              <a:buFont typeface="+mj-lt"/>
              <a:buAutoNum type="arabicPeriod"/>
            </a:pPr>
            <a:r>
              <a:rPr lang="en-GB" sz="1800" b="1" i="0" u="sng" dirty="0">
                <a:effectLst/>
                <a:latin typeface="Ubuntu" panose="020B0504030602030204" pitchFamily="34" charset="0"/>
              </a:rPr>
              <a:t>Converter and Sponsored Academies </a:t>
            </a:r>
            <a:r>
              <a:rPr lang="en-GB" sz="1800" b="0" i="0" dirty="0">
                <a:solidFill>
                  <a:srgbClr val="FF0000"/>
                </a:solidFill>
                <a:effectLst/>
                <a:latin typeface="Ubuntu" panose="020B0504030602030204" pitchFamily="34" charset="0"/>
              </a:rPr>
              <a:t>are also outside of LA control</a:t>
            </a:r>
            <a:r>
              <a:rPr lang="en-GB" sz="1800" b="0" i="0" dirty="0">
                <a:effectLst/>
                <a:latin typeface="Ubuntu" panose="020B0504030602030204" pitchFamily="34" charset="0"/>
              </a:rPr>
              <a:t>. The first academies were set-up by the 1997-2010 Labour Government to replace failing community schools. The subsequent coalition government then expanded that programme to allow </a:t>
            </a:r>
            <a:r>
              <a:rPr lang="en-GB" sz="1800" b="0" i="0" dirty="0">
                <a:solidFill>
                  <a:srgbClr val="FF0000"/>
                </a:solidFill>
                <a:effectLst/>
                <a:latin typeface="Ubuntu" panose="020B0504030602030204" pitchFamily="34" charset="0"/>
              </a:rPr>
              <a:t>any school to become an academy.</a:t>
            </a:r>
          </a:p>
          <a:p>
            <a:pPr marL="800100" lvl="1" indent="-342900">
              <a:lnSpc>
                <a:spcPct val="100000"/>
              </a:lnSpc>
              <a:buFont typeface="+mj-lt"/>
              <a:buAutoNum type="arabicPeriod"/>
            </a:pPr>
            <a:r>
              <a:rPr lang="en-GB" sz="1800" b="1" i="0" u="sng" dirty="0">
                <a:effectLst/>
                <a:latin typeface="Ubuntu" panose="020B0504030602030204" pitchFamily="34" charset="0"/>
              </a:rPr>
              <a:t>Free Schools </a:t>
            </a:r>
            <a:r>
              <a:rPr lang="en-GB" sz="1800" b="0" i="0" dirty="0">
                <a:effectLst/>
                <a:latin typeface="Ubuntu" panose="020B0504030602030204" pitchFamily="34" charset="0"/>
              </a:rPr>
              <a:t>essentially newly-established academies in areas where the need for additional provision is required. Like academies, </a:t>
            </a:r>
            <a:r>
              <a:rPr lang="en-GB" sz="1800" b="0" i="0" dirty="0">
                <a:solidFill>
                  <a:srgbClr val="FF0000"/>
                </a:solidFill>
                <a:effectLst/>
                <a:latin typeface="Ubuntu" panose="020B0504030602030204" pitchFamily="34" charset="0"/>
              </a:rPr>
              <a:t>they receive central government funding, </a:t>
            </a:r>
            <a:r>
              <a:rPr lang="en-GB" sz="1800" b="0" i="0" dirty="0">
                <a:solidFill>
                  <a:srgbClr val="0070C0"/>
                </a:solidFill>
                <a:effectLst/>
                <a:latin typeface="Ubuntu" panose="020B0504030602030204" pitchFamily="34" charset="0"/>
              </a:rPr>
              <a:t>but may be created and run by parents, charities, community groups or businesses.</a:t>
            </a:r>
          </a:p>
        </p:txBody>
      </p:sp>
      <p:pic>
        <p:nvPicPr>
          <p:cNvPr id="7" name="Picture 6" descr="Shape, icon&#10;&#10;Description automatically generated with medium confidence">
            <a:extLst>
              <a:ext uri="{FF2B5EF4-FFF2-40B4-BE49-F238E27FC236}">
                <a16:creationId xmlns:a16="http://schemas.microsoft.com/office/drawing/2014/main" id="{43B620F1-225D-3F53-CEC1-5620D51AE2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2029" y="230188"/>
            <a:ext cx="1970843" cy="1335087"/>
          </a:xfrm>
          <a:prstGeom prst="rect">
            <a:avLst/>
          </a:prstGeom>
        </p:spPr>
      </p:pic>
      <p:sp>
        <p:nvSpPr>
          <p:cNvPr id="9" name="TextBox 8">
            <a:extLst>
              <a:ext uri="{FF2B5EF4-FFF2-40B4-BE49-F238E27FC236}">
                <a16:creationId xmlns:a16="http://schemas.microsoft.com/office/drawing/2014/main" id="{ECD2F00C-D0FF-C39F-D7A7-EAE0B3CE65C8}"/>
              </a:ext>
            </a:extLst>
          </p:cNvPr>
          <p:cNvSpPr txBox="1"/>
          <p:nvPr/>
        </p:nvSpPr>
        <p:spPr>
          <a:xfrm>
            <a:off x="9341817" y="6258480"/>
            <a:ext cx="2681055" cy="369332"/>
          </a:xfrm>
          <a:prstGeom prst="rect">
            <a:avLst/>
          </a:prstGeom>
          <a:noFill/>
        </p:spPr>
        <p:txBody>
          <a:bodyPr wrap="none" rtlCol="0">
            <a:spAutoFit/>
          </a:bodyPr>
          <a:lstStyle/>
          <a:p>
            <a:r>
              <a:rPr lang="en-US" dirty="0"/>
              <a:t>(</a:t>
            </a:r>
            <a:r>
              <a:rPr lang="en-US" dirty="0" err="1"/>
              <a:t>educationcompany</a:t>
            </a:r>
            <a:r>
              <a:rPr lang="en-US" dirty="0"/>
              <a:t>, 2023)</a:t>
            </a:r>
          </a:p>
        </p:txBody>
      </p:sp>
    </p:spTree>
    <p:extLst>
      <p:ext uri="{BB962C8B-B14F-4D97-AF65-F5344CB8AC3E}">
        <p14:creationId xmlns:p14="http://schemas.microsoft.com/office/powerpoint/2010/main" val="1905480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D1A34-0232-6517-05F6-A0D33815CBE9}"/>
              </a:ext>
            </a:extLst>
          </p:cNvPr>
          <p:cNvSpPr>
            <a:spLocks noGrp="1"/>
          </p:cNvSpPr>
          <p:nvPr>
            <p:ph type="title"/>
          </p:nvPr>
        </p:nvSpPr>
        <p:spPr/>
        <p:txBody>
          <a:bodyPr/>
          <a:lstStyle/>
          <a:p>
            <a:r>
              <a:rPr lang="en-US" dirty="0"/>
              <a:t>Scotland</a:t>
            </a:r>
          </a:p>
        </p:txBody>
      </p:sp>
      <p:sp>
        <p:nvSpPr>
          <p:cNvPr id="3" name="Content Placeholder 2">
            <a:extLst>
              <a:ext uri="{FF2B5EF4-FFF2-40B4-BE49-F238E27FC236}">
                <a16:creationId xmlns:a16="http://schemas.microsoft.com/office/drawing/2014/main" id="{A62A1FB4-F65B-2EAC-52A7-F3792B37F715}"/>
              </a:ext>
            </a:extLst>
          </p:cNvPr>
          <p:cNvSpPr>
            <a:spLocks noGrp="1"/>
          </p:cNvSpPr>
          <p:nvPr>
            <p:ph idx="1"/>
          </p:nvPr>
        </p:nvSpPr>
        <p:spPr/>
        <p:txBody>
          <a:bodyPr/>
          <a:lstStyle/>
          <a:p>
            <a:pPr marL="0" indent="0" algn="l">
              <a:buNone/>
            </a:pPr>
            <a:r>
              <a:rPr lang="en-GB" b="0" i="0" u="sng" dirty="0">
                <a:effectLst/>
                <a:latin typeface="Ubuntu" panose="020B0504030602030204" pitchFamily="34" charset="0"/>
              </a:rPr>
              <a:t>Education Scotland is responsible for education north of the border.</a:t>
            </a:r>
          </a:p>
          <a:p>
            <a:pPr marL="0" indent="0" algn="l">
              <a:buNone/>
            </a:pPr>
            <a:endParaRPr lang="en-GB" b="0" i="0" dirty="0">
              <a:effectLst/>
              <a:latin typeface="Ubuntu" panose="020B0504030602030204" pitchFamily="34" charset="0"/>
            </a:endParaRPr>
          </a:p>
          <a:p>
            <a:pPr algn="l"/>
            <a:r>
              <a:rPr lang="en-GB" b="0" i="0" dirty="0">
                <a:effectLst/>
                <a:latin typeface="Ubuntu" panose="020B0504030602030204" pitchFamily="34" charset="0"/>
              </a:rPr>
              <a:t>The school system in Scotland is far simpler, with just state or independent schools. </a:t>
            </a:r>
          </a:p>
          <a:p>
            <a:pPr algn="l"/>
            <a:endParaRPr lang="en-GB" dirty="0">
              <a:latin typeface="Ubuntu" panose="020B0504030602030204" pitchFamily="34" charset="0"/>
            </a:endParaRPr>
          </a:p>
          <a:p>
            <a:pPr algn="l"/>
            <a:r>
              <a:rPr lang="en-GB" b="0" i="0" dirty="0">
                <a:effectLst/>
                <a:latin typeface="Ubuntu" panose="020B0504030602030204" pitchFamily="34" charset="0"/>
              </a:rPr>
              <a:t>There are a handful of exceptions, called ‘grant-aided schools’, which are privately-run with contributory funding by Education Scotland. These are typically special schools.</a:t>
            </a:r>
          </a:p>
          <a:p>
            <a:pPr marL="0" indent="0">
              <a:buNone/>
            </a:pPr>
            <a:endParaRPr lang="en-US" dirty="0"/>
          </a:p>
        </p:txBody>
      </p:sp>
      <p:sp>
        <p:nvSpPr>
          <p:cNvPr id="4" name="TextBox 3">
            <a:extLst>
              <a:ext uri="{FF2B5EF4-FFF2-40B4-BE49-F238E27FC236}">
                <a16:creationId xmlns:a16="http://schemas.microsoft.com/office/drawing/2014/main" id="{306DEBC7-AD66-F706-29D1-4DA7AF4CAB47}"/>
              </a:ext>
            </a:extLst>
          </p:cNvPr>
          <p:cNvSpPr txBox="1"/>
          <p:nvPr/>
        </p:nvSpPr>
        <p:spPr>
          <a:xfrm>
            <a:off x="9090577" y="6361445"/>
            <a:ext cx="2681055" cy="369332"/>
          </a:xfrm>
          <a:prstGeom prst="rect">
            <a:avLst/>
          </a:prstGeom>
          <a:noFill/>
        </p:spPr>
        <p:txBody>
          <a:bodyPr wrap="none" rtlCol="0">
            <a:spAutoFit/>
          </a:bodyPr>
          <a:lstStyle/>
          <a:p>
            <a:r>
              <a:rPr lang="en-US" dirty="0"/>
              <a:t>(</a:t>
            </a:r>
            <a:r>
              <a:rPr lang="en-US" dirty="0" err="1"/>
              <a:t>educationcompany</a:t>
            </a:r>
            <a:r>
              <a:rPr lang="en-US" dirty="0"/>
              <a:t>, 2023)</a:t>
            </a:r>
          </a:p>
        </p:txBody>
      </p:sp>
      <p:pic>
        <p:nvPicPr>
          <p:cNvPr id="6" name="Picture 5" descr="A picture containing text, clipart&#10;&#10;Description automatically generated">
            <a:extLst>
              <a:ext uri="{FF2B5EF4-FFF2-40B4-BE49-F238E27FC236}">
                <a16:creationId xmlns:a16="http://schemas.microsoft.com/office/drawing/2014/main" id="{41804A13-21D8-7E73-4AC6-93ADBBC452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4071" y="132217"/>
            <a:ext cx="2463800" cy="1473200"/>
          </a:xfrm>
          <a:prstGeom prst="rect">
            <a:avLst/>
          </a:prstGeom>
        </p:spPr>
      </p:pic>
    </p:spTree>
    <p:extLst>
      <p:ext uri="{BB962C8B-B14F-4D97-AF65-F5344CB8AC3E}">
        <p14:creationId xmlns:p14="http://schemas.microsoft.com/office/powerpoint/2010/main" val="2450237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FE931-36D6-04DA-EFE1-977F32FF1040}"/>
              </a:ext>
            </a:extLst>
          </p:cNvPr>
          <p:cNvSpPr>
            <a:spLocks noGrp="1"/>
          </p:cNvSpPr>
          <p:nvPr>
            <p:ph type="title"/>
          </p:nvPr>
        </p:nvSpPr>
        <p:spPr/>
        <p:txBody>
          <a:bodyPr/>
          <a:lstStyle/>
          <a:p>
            <a:r>
              <a:rPr lang="en-US" dirty="0"/>
              <a:t>Wales</a:t>
            </a:r>
          </a:p>
        </p:txBody>
      </p:sp>
      <p:sp>
        <p:nvSpPr>
          <p:cNvPr id="3" name="Content Placeholder 2">
            <a:extLst>
              <a:ext uri="{FF2B5EF4-FFF2-40B4-BE49-F238E27FC236}">
                <a16:creationId xmlns:a16="http://schemas.microsoft.com/office/drawing/2014/main" id="{1A00838B-71A4-23D5-63B7-412D53A106B3}"/>
              </a:ext>
            </a:extLst>
          </p:cNvPr>
          <p:cNvSpPr>
            <a:spLocks noGrp="1"/>
          </p:cNvSpPr>
          <p:nvPr>
            <p:ph idx="1"/>
          </p:nvPr>
        </p:nvSpPr>
        <p:spPr/>
        <p:txBody>
          <a:bodyPr/>
          <a:lstStyle/>
          <a:p>
            <a:pPr marL="0" indent="0" algn="l">
              <a:buNone/>
            </a:pPr>
            <a:r>
              <a:rPr lang="en-GB" b="0" i="0" u="sng" dirty="0">
                <a:effectLst/>
                <a:latin typeface="Ubuntu" panose="020B0504030602030204" pitchFamily="34" charset="0"/>
              </a:rPr>
              <a:t>The Welsh Assembly’s education remit is overseen by the Department for Education and Skills (DfES).</a:t>
            </a:r>
          </a:p>
          <a:p>
            <a:pPr marL="0" indent="0" algn="l">
              <a:buNone/>
            </a:pPr>
            <a:endParaRPr lang="en-GB" b="0" i="0" dirty="0">
              <a:effectLst/>
              <a:latin typeface="Ubuntu" panose="020B0504030602030204" pitchFamily="34" charset="0"/>
            </a:endParaRPr>
          </a:p>
          <a:p>
            <a:pPr algn="l"/>
            <a:r>
              <a:rPr lang="en-GB" b="0" i="0" dirty="0">
                <a:effectLst/>
                <a:latin typeface="Ubuntu" panose="020B0504030602030204" pitchFamily="34" charset="0"/>
              </a:rPr>
              <a:t>Like Scotland, the structure of school governance in Wales is far simpler than in England. However, there have been a number of senior politicians and education commentators speak out in favour of </a:t>
            </a:r>
            <a:r>
              <a:rPr lang="en-GB" b="0" i="0" u="sng" dirty="0">
                <a:effectLst/>
                <a:latin typeface="Ubuntu" panose="020B0504030602030204" pitchFamily="34" charset="0"/>
              </a:rPr>
              <a:t>introducing academies </a:t>
            </a:r>
            <a:r>
              <a:rPr lang="en-GB" b="0" i="0" dirty="0">
                <a:effectLst/>
                <a:latin typeface="Ubuntu" panose="020B0504030602030204" pitchFamily="34" charset="0"/>
              </a:rPr>
              <a:t>in Wales.</a:t>
            </a:r>
          </a:p>
        </p:txBody>
      </p:sp>
      <p:sp>
        <p:nvSpPr>
          <p:cNvPr id="4" name="TextBox 3">
            <a:extLst>
              <a:ext uri="{FF2B5EF4-FFF2-40B4-BE49-F238E27FC236}">
                <a16:creationId xmlns:a16="http://schemas.microsoft.com/office/drawing/2014/main" id="{23534240-F453-9DEA-D5B5-1837922330E9}"/>
              </a:ext>
            </a:extLst>
          </p:cNvPr>
          <p:cNvSpPr txBox="1"/>
          <p:nvPr/>
        </p:nvSpPr>
        <p:spPr>
          <a:xfrm>
            <a:off x="9260699" y="6318915"/>
            <a:ext cx="2681055" cy="369332"/>
          </a:xfrm>
          <a:prstGeom prst="rect">
            <a:avLst/>
          </a:prstGeom>
          <a:noFill/>
        </p:spPr>
        <p:txBody>
          <a:bodyPr wrap="none" rtlCol="0">
            <a:spAutoFit/>
          </a:bodyPr>
          <a:lstStyle/>
          <a:p>
            <a:r>
              <a:rPr lang="en-US" dirty="0"/>
              <a:t>(</a:t>
            </a:r>
            <a:r>
              <a:rPr lang="en-US" dirty="0" err="1"/>
              <a:t>educationcompany</a:t>
            </a:r>
            <a:r>
              <a:rPr lang="en-US" dirty="0"/>
              <a:t>, 2023)</a:t>
            </a:r>
          </a:p>
        </p:txBody>
      </p:sp>
      <p:pic>
        <p:nvPicPr>
          <p:cNvPr id="6" name="Picture 5" descr="A picture containing text, clipart&#10;&#10;Description automatically generated">
            <a:extLst>
              <a:ext uri="{FF2B5EF4-FFF2-40B4-BE49-F238E27FC236}">
                <a16:creationId xmlns:a16="http://schemas.microsoft.com/office/drawing/2014/main" id="{8CC4B9C8-4DC3-5872-997C-9F2A5BA199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7154" y="169753"/>
            <a:ext cx="2514600" cy="1485900"/>
          </a:xfrm>
          <a:prstGeom prst="rect">
            <a:avLst/>
          </a:prstGeom>
        </p:spPr>
      </p:pic>
    </p:spTree>
    <p:extLst>
      <p:ext uri="{BB962C8B-B14F-4D97-AF65-F5344CB8AC3E}">
        <p14:creationId xmlns:p14="http://schemas.microsoft.com/office/powerpoint/2010/main" val="171974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5B128-7505-2189-CC61-3ABD3B5ADF8A}"/>
              </a:ext>
            </a:extLst>
          </p:cNvPr>
          <p:cNvSpPr>
            <a:spLocks noGrp="1"/>
          </p:cNvSpPr>
          <p:nvPr>
            <p:ph type="title"/>
          </p:nvPr>
        </p:nvSpPr>
        <p:spPr/>
        <p:txBody>
          <a:bodyPr/>
          <a:lstStyle/>
          <a:p>
            <a:r>
              <a:rPr lang="en-US" dirty="0"/>
              <a:t>Northern Island</a:t>
            </a:r>
          </a:p>
        </p:txBody>
      </p:sp>
      <p:sp>
        <p:nvSpPr>
          <p:cNvPr id="3" name="Content Placeholder 2">
            <a:extLst>
              <a:ext uri="{FF2B5EF4-FFF2-40B4-BE49-F238E27FC236}">
                <a16:creationId xmlns:a16="http://schemas.microsoft.com/office/drawing/2014/main" id="{B4F27359-75F9-6117-95E8-18631F8927E1}"/>
              </a:ext>
            </a:extLst>
          </p:cNvPr>
          <p:cNvSpPr>
            <a:spLocks noGrp="1"/>
          </p:cNvSpPr>
          <p:nvPr>
            <p:ph idx="1"/>
          </p:nvPr>
        </p:nvSpPr>
        <p:spPr>
          <a:xfrm>
            <a:off x="838200" y="1825624"/>
            <a:ext cx="10515600" cy="4883887"/>
          </a:xfrm>
        </p:spPr>
        <p:txBody>
          <a:bodyPr>
            <a:normAutofit fontScale="62500" lnSpcReduction="20000"/>
          </a:bodyPr>
          <a:lstStyle/>
          <a:p>
            <a:pPr marL="0" indent="0" algn="l">
              <a:lnSpc>
                <a:spcPct val="120000"/>
              </a:lnSpc>
              <a:buNone/>
            </a:pPr>
            <a:r>
              <a:rPr lang="en-GB" sz="3200" b="0" i="0" u="sng" dirty="0">
                <a:effectLst/>
                <a:latin typeface="Ubuntu" panose="020B0504030602030204" pitchFamily="34" charset="0"/>
              </a:rPr>
              <a:t>The Department for Education in Northern Ireland (DENI) is responsible for </a:t>
            </a:r>
            <a:r>
              <a:rPr lang="en-GB" sz="3200" u="sng" dirty="0">
                <a:latin typeface="Ubuntu" panose="020B0504030602030204" pitchFamily="34" charset="0"/>
              </a:rPr>
              <a:t>legislative </a:t>
            </a:r>
            <a:r>
              <a:rPr lang="en-GB" sz="3200" b="0" i="0" u="sng" dirty="0">
                <a:effectLst/>
                <a:latin typeface="Ubuntu" panose="020B0504030602030204" pitchFamily="34" charset="0"/>
              </a:rPr>
              <a:t>school-age education policies.</a:t>
            </a:r>
          </a:p>
          <a:p>
            <a:pPr marL="0" indent="0" algn="l">
              <a:lnSpc>
                <a:spcPct val="120000"/>
              </a:lnSpc>
              <a:buNone/>
            </a:pPr>
            <a:r>
              <a:rPr lang="en-GB" sz="3200" b="0" i="0" dirty="0">
                <a:effectLst/>
                <a:latin typeface="Ubuntu" panose="020B0504030602030204" pitchFamily="34" charset="0"/>
              </a:rPr>
              <a:t>Like England, and primarily due to religious precedents, Northern Ireland’s school governance model is more complex than in Scotland and Wales.</a:t>
            </a:r>
          </a:p>
          <a:p>
            <a:pPr algn="l">
              <a:lnSpc>
                <a:spcPct val="120000"/>
              </a:lnSpc>
            </a:pPr>
            <a:r>
              <a:rPr lang="en-GB" sz="3200" b="1" i="0" u="sng" dirty="0">
                <a:effectLst/>
                <a:latin typeface="Ubuntu" panose="020B0504030602030204" pitchFamily="34" charset="0"/>
              </a:rPr>
              <a:t>Controlled Schools </a:t>
            </a:r>
            <a:r>
              <a:rPr lang="en-GB" sz="3200" b="0" i="0" dirty="0">
                <a:effectLst/>
                <a:latin typeface="Ubuntu" panose="020B0504030602030204" pitchFamily="34" charset="0"/>
              </a:rPr>
              <a:t>are typically pre-Twentieth Century Protestant schools now managed by a governing body, but for whom the Education and Library Boards (local authorities) employ the staff. The governors usually include church leaders, but are open to pupils of all faiths.</a:t>
            </a:r>
          </a:p>
          <a:p>
            <a:pPr algn="l">
              <a:lnSpc>
                <a:spcPct val="120000"/>
              </a:lnSpc>
            </a:pPr>
            <a:r>
              <a:rPr lang="en-GB" sz="3200" b="1" i="0" u="sng" dirty="0">
                <a:effectLst/>
                <a:latin typeface="Ubuntu" panose="020B0504030602030204" pitchFamily="34" charset="0"/>
              </a:rPr>
              <a:t>Catholic Schools </a:t>
            </a:r>
            <a:r>
              <a:rPr lang="en-GB" sz="3200" b="0" i="0" dirty="0">
                <a:effectLst/>
                <a:latin typeface="Ubuntu" panose="020B0504030602030204" pitchFamily="34" charset="0"/>
              </a:rPr>
              <a:t>are funded by the Council for Catholic Maintained Schools (CCMS) and educate just over half of the Northern Ireland’s children.</a:t>
            </a:r>
          </a:p>
          <a:p>
            <a:pPr algn="l">
              <a:lnSpc>
                <a:spcPct val="120000"/>
              </a:lnSpc>
            </a:pPr>
            <a:r>
              <a:rPr lang="en-GB" sz="3200" b="1" i="0" u="sng" dirty="0">
                <a:effectLst/>
                <a:latin typeface="Ubuntu" panose="020B0504030602030204" pitchFamily="34" charset="0"/>
              </a:rPr>
              <a:t>The Northern Ireland Council </a:t>
            </a:r>
            <a:r>
              <a:rPr lang="en-GB" sz="3200" b="0" i="0" dirty="0">
                <a:effectLst/>
                <a:latin typeface="Ubuntu" panose="020B0504030602030204" pitchFamily="34" charset="0"/>
              </a:rPr>
              <a:t>for Integrated Education (NICIE) promotes and supports the establishment of Integrated Schools by parents and community groups. These schools are open to children of any or no faith and teach in English.</a:t>
            </a:r>
          </a:p>
          <a:p>
            <a:pPr marL="0" indent="0">
              <a:buNone/>
            </a:pPr>
            <a:endParaRPr lang="en-US" dirty="0"/>
          </a:p>
        </p:txBody>
      </p:sp>
      <p:sp>
        <p:nvSpPr>
          <p:cNvPr id="4" name="TextBox 3">
            <a:extLst>
              <a:ext uri="{FF2B5EF4-FFF2-40B4-BE49-F238E27FC236}">
                <a16:creationId xmlns:a16="http://schemas.microsoft.com/office/drawing/2014/main" id="{99F296F0-94A6-E5CC-7175-30B4BF6A6695}"/>
              </a:ext>
            </a:extLst>
          </p:cNvPr>
          <p:cNvSpPr txBox="1"/>
          <p:nvPr/>
        </p:nvSpPr>
        <p:spPr>
          <a:xfrm>
            <a:off x="9175639" y="6340180"/>
            <a:ext cx="2681055" cy="369332"/>
          </a:xfrm>
          <a:prstGeom prst="rect">
            <a:avLst/>
          </a:prstGeom>
          <a:noFill/>
        </p:spPr>
        <p:txBody>
          <a:bodyPr wrap="none" rtlCol="0">
            <a:spAutoFit/>
          </a:bodyPr>
          <a:lstStyle/>
          <a:p>
            <a:r>
              <a:rPr lang="en-US" dirty="0"/>
              <a:t>(</a:t>
            </a:r>
            <a:r>
              <a:rPr lang="en-US" dirty="0" err="1"/>
              <a:t>educationcompany</a:t>
            </a:r>
            <a:r>
              <a:rPr lang="en-US" dirty="0"/>
              <a:t>, 2023)</a:t>
            </a:r>
          </a:p>
        </p:txBody>
      </p:sp>
      <p:pic>
        <p:nvPicPr>
          <p:cNvPr id="6" name="Picture 5" descr="Logo&#10;&#10;Description automatically generated with medium confidence">
            <a:extLst>
              <a:ext uri="{FF2B5EF4-FFF2-40B4-BE49-F238E27FC236}">
                <a16:creationId xmlns:a16="http://schemas.microsoft.com/office/drawing/2014/main" id="{0380C46B-AA98-B841-81E3-50F0E5BBB2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8740" y="148488"/>
            <a:ext cx="3247953" cy="1488645"/>
          </a:xfrm>
          <a:prstGeom prst="rect">
            <a:avLst/>
          </a:prstGeom>
        </p:spPr>
      </p:pic>
    </p:spTree>
    <p:extLst>
      <p:ext uri="{BB962C8B-B14F-4D97-AF65-F5344CB8AC3E}">
        <p14:creationId xmlns:p14="http://schemas.microsoft.com/office/powerpoint/2010/main" val="288816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9E64E9-2E66-8703-F330-AED57F1FB9DB}"/>
              </a:ext>
            </a:extLst>
          </p:cNvPr>
          <p:cNvSpPr>
            <a:spLocks noGrp="1"/>
          </p:cNvSpPr>
          <p:nvPr>
            <p:ph type="title"/>
          </p:nvPr>
        </p:nvSpPr>
        <p:spPr>
          <a:xfrm>
            <a:off x="630936" y="639520"/>
            <a:ext cx="3429000" cy="1719072"/>
          </a:xfrm>
        </p:spPr>
        <p:txBody>
          <a:bodyPr anchor="b">
            <a:noAutofit/>
          </a:bodyPr>
          <a:lstStyle/>
          <a:p>
            <a:r>
              <a:rPr lang="en-US" sz="3200" b="1" dirty="0"/>
              <a:t>Primary and Secondary Education Pathways</a:t>
            </a:r>
          </a:p>
        </p:txBody>
      </p:sp>
      <p:sp>
        <p:nvSpPr>
          <p:cNvPr id="16"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BF4FBD98-EEC2-F747-509C-57043437D5E4}"/>
              </a:ext>
            </a:extLst>
          </p:cNvPr>
          <p:cNvSpPr>
            <a:spLocks noGrp="1"/>
          </p:cNvSpPr>
          <p:nvPr>
            <p:ph idx="1"/>
          </p:nvPr>
        </p:nvSpPr>
        <p:spPr>
          <a:xfrm>
            <a:off x="630936" y="2807208"/>
            <a:ext cx="3429000" cy="4050792"/>
          </a:xfrm>
        </p:spPr>
        <p:txBody>
          <a:bodyPr anchor="t">
            <a:normAutofit fontScale="85000" lnSpcReduction="20000"/>
          </a:bodyPr>
          <a:lstStyle/>
          <a:p>
            <a:pPr algn="l"/>
            <a:r>
              <a:rPr lang="en-GB" sz="1600" b="0" i="0" dirty="0">
                <a:solidFill>
                  <a:srgbClr val="0B3954"/>
                </a:solidFill>
                <a:effectLst/>
                <a:latin typeface="Open Sans" panose="020B0606030504020204" pitchFamily="34" charset="0"/>
              </a:rPr>
              <a:t>In the UK </a:t>
            </a:r>
            <a:r>
              <a:rPr lang="en-GB" sz="1600" b="1" i="0" dirty="0">
                <a:solidFill>
                  <a:srgbClr val="FF0000"/>
                </a:solidFill>
                <a:effectLst/>
                <a:latin typeface="Open Sans" panose="020B0606030504020204" pitchFamily="34" charset="0"/>
              </a:rPr>
              <a:t>93% </a:t>
            </a:r>
            <a:r>
              <a:rPr lang="en-GB" sz="1600" b="0" i="0" dirty="0">
                <a:solidFill>
                  <a:srgbClr val="0B3954"/>
                </a:solidFill>
                <a:effectLst/>
                <a:latin typeface="Open Sans" panose="020B0606030504020204" pitchFamily="34" charset="0"/>
              </a:rPr>
              <a:t>of the children in England and Wales go to "state schools". </a:t>
            </a:r>
          </a:p>
          <a:p>
            <a:pPr algn="l"/>
            <a:r>
              <a:rPr lang="en-GB" sz="1600" b="0" i="0" dirty="0">
                <a:solidFill>
                  <a:srgbClr val="0B3954"/>
                </a:solidFill>
                <a:effectLst/>
                <a:latin typeface="Open Sans" panose="020B0606030504020204" pitchFamily="34" charset="0"/>
              </a:rPr>
              <a:t>Parents are expected to make sure that their child has a pen, pencil, ruler etc. but the cost of other more specialized equipment, books, examination fees are covered by the school.</a:t>
            </a:r>
          </a:p>
          <a:p>
            <a:pPr algn="l"/>
            <a:r>
              <a:rPr lang="en-GB" sz="1600" b="0" i="0" dirty="0">
                <a:solidFill>
                  <a:srgbClr val="0B3954"/>
                </a:solidFill>
                <a:effectLst/>
                <a:latin typeface="Open Sans" panose="020B0606030504020204" pitchFamily="34" charset="0"/>
              </a:rPr>
              <a:t>Parents are, however, expected to pay for their child's school uniform and items of sportswear. </a:t>
            </a:r>
          </a:p>
          <a:p>
            <a:pPr algn="l"/>
            <a:r>
              <a:rPr lang="en-GB" sz="1600" b="0" i="0" dirty="0">
                <a:solidFill>
                  <a:srgbClr val="0B3954"/>
                </a:solidFill>
                <a:effectLst/>
                <a:latin typeface="Open Sans" panose="020B0606030504020204" pitchFamily="34" charset="0"/>
              </a:rPr>
              <a:t>Charges may also be made for music lessons and for board and lodgings on residential trips. </a:t>
            </a:r>
          </a:p>
          <a:p>
            <a:pPr algn="l"/>
            <a:r>
              <a:rPr lang="en-GB" sz="1600" b="0" i="0" dirty="0">
                <a:solidFill>
                  <a:srgbClr val="0B3954"/>
                </a:solidFill>
                <a:effectLst/>
                <a:latin typeface="Open Sans" panose="020B0606030504020204" pitchFamily="34" charset="0"/>
              </a:rPr>
              <a:t>Schools may ask for voluntary contributions for school time activities - but no pupil may be left out of an activity if their parents or guardian cannot or do not contribute.</a:t>
            </a:r>
          </a:p>
        </p:txBody>
      </p:sp>
      <p:pic>
        <p:nvPicPr>
          <p:cNvPr id="7" name="Content Placeholder 6" descr="Table&#10;&#10;Description automatically generated">
            <a:extLst>
              <a:ext uri="{FF2B5EF4-FFF2-40B4-BE49-F238E27FC236}">
                <a16:creationId xmlns:a16="http://schemas.microsoft.com/office/drawing/2014/main" id="{D6F0FEAB-4FCE-6609-D4D3-52E365E804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4296" y="796957"/>
            <a:ext cx="6903720" cy="5264086"/>
          </a:xfrm>
          <a:prstGeom prst="rect">
            <a:avLst/>
          </a:prstGeom>
        </p:spPr>
      </p:pic>
      <p:sp>
        <p:nvSpPr>
          <p:cNvPr id="9" name="TextBox 8">
            <a:extLst>
              <a:ext uri="{FF2B5EF4-FFF2-40B4-BE49-F238E27FC236}">
                <a16:creationId xmlns:a16="http://schemas.microsoft.com/office/drawing/2014/main" id="{64864351-1B9B-5E9A-708D-6700806A83F7}"/>
              </a:ext>
            </a:extLst>
          </p:cNvPr>
          <p:cNvSpPr txBox="1"/>
          <p:nvPr/>
        </p:nvSpPr>
        <p:spPr>
          <a:xfrm>
            <a:off x="5056865" y="6274855"/>
            <a:ext cx="6098582" cy="369332"/>
          </a:xfrm>
          <a:prstGeom prst="rect">
            <a:avLst/>
          </a:prstGeom>
          <a:noFill/>
        </p:spPr>
        <p:txBody>
          <a:bodyPr wrap="square">
            <a:spAutoFit/>
          </a:bodyPr>
          <a:lstStyle/>
          <a:p>
            <a:r>
              <a:rPr lang="en-GB" dirty="0"/>
              <a:t>(</a:t>
            </a:r>
            <a:r>
              <a:rPr lang="en-GB" dirty="0" err="1"/>
              <a:t>Nikolova</a:t>
            </a:r>
            <a:r>
              <a:rPr lang="en-GB" dirty="0"/>
              <a:t>, 2021)</a:t>
            </a:r>
            <a:endParaRPr lang="en-US" dirty="0"/>
          </a:p>
        </p:txBody>
      </p:sp>
    </p:spTree>
    <p:extLst>
      <p:ext uri="{BB962C8B-B14F-4D97-AF65-F5344CB8AC3E}">
        <p14:creationId xmlns:p14="http://schemas.microsoft.com/office/powerpoint/2010/main" val="116130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11B956-5CB7-4732-BBEF-26F801031A0F}"/>
              </a:ext>
            </a:extLst>
          </p:cNvPr>
          <p:cNvSpPr>
            <a:spLocks noGrp="1"/>
          </p:cNvSpPr>
          <p:nvPr>
            <p:ph type="title"/>
          </p:nvPr>
        </p:nvSpPr>
        <p:spPr>
          <a:xfrm>
            <a:off x="630936" y="639520"/>
            <a:ext cx="2158759" cy="1719072"/>
          </a:xfrm>
        </p:spPr>
        <p:txBody>
          <a:bodyPr anchor="b">
            <a:normAutofit fontScale="90000"/>
          </a:bodyPr>
          <a:lstStyle/>
          <a:p>
            <a:r>
              <a:rPr lang="en-GB" sz="3800" dirty="0"/>
              <a:t>Secondary and primary education</a:t>
            </a:r>
          </a:p>
        </p:txBody>
      </p:sp>
      <p:sp>
        <p:nvSpPr>
          <p:cNvPr id="15"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3A0BCA9B-AB52-82D5-1008-696AB8935B96}"/>
              </a:ext>
            </a:extLst>
          </p:cNvPr>
          <p:cNvSpPr>
            <a:spLocks noGrp="1"/>
          </p:cNvSpPr>
          <p:nvPr>
            <p:ph idx="1"/>
          </p:nvPr>
        </p:nvSpPr>
        <p:spPr>
          <a:xfrm>
            <a:off x="630936" y="2807208"/>
            <a:ext cx="2344739" cy="3410712"/>
          </a:xfrm>
        </p:spPr>
        <p:txBody>
          <a:bodyPr anchor="t">
            <a:normAutofit/>
          </a:bodyPr>
          <a:lstStyle/>
          <a:p>
            <a:pPr marL="0" indent="0">
              <a:buNone/>
            </a:pPr>
            <a:r>
              <a:rPr lang="en-GB" sz="1600" b="1" i="0" dirty="0">
                <a:solidFill>
                  <a:srgbClr val="FF0000"/>
                </a:solidFill>
                <a:effectLst/>
                <a:latin typeface="Open Sans" panose="020B0606030504020204" pitchFamily="34" charset="0"/>
              </a:rPr>
              <a:t>Around 30% of the 18 to 19-year-olds enter full-time higher education. </a:t>
            </a:r>
          </a:p>
          <a:p>
            <a:pPr marL="0" indent="0">
              <a:buNone/>
            </a:pPr>
            <a:endParaRPr lang="en-GB" sz="1600" dirty="0">
              <a:solidFill>
                <a:srgbClr val="0B3954"/>
              </a:solidFill>
              <a:latin typeface="Open Sans" panose="020B0606030504020204" pitchFamily="34" charset="0"/>
            </a:endParaRPr>
          </a:p>
          <a:p>
            <a:pPr marL="0" indent="0">
              <a:buNone/>
            </a:pPr>
            <a:r>
              <a:rPr lang="en-GB" sz="1600" b="0" i="0" dirty="0">
                <a:solidFill>
                  <a:srgbClr val="0B3954"/>
                </a:solidFill>
                <a:effectLst/>
                <a:latin typeface="Open Sans" panose="020B0606030504020204" pitchFamily="34" charset="0"/>
              </a:rPr>
              <a:t>The formal entry requirements to most degree courses are two A-levels at grade E or above. In practice, most offers of places require qualifications in excess of this.</a:t>
            </a:r>
            <a:endParaRPr lang="en-US" sz="2200" dirty="0"/>
          </a:p>
        </p:txBody>
      </p:sp>
      <p:pic>
        <p:nvPicPr>
          <p:cNvPr id="6" name="Content Placeholder 5" descr="Diagram&#10;&#10;Description automatically generated">
            <a:extLst>
              <a:ext uri="{FF2B5EF4-FFF2-40B4-BE49-F238E27FC236}">
                <a16:creationId xmlns:a16="http://schemas.microsoft.com/office/drawing/2014/main" id="{AF896F5D-D0FF-17A6-109D-A10C4C0879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0631" y="184665"/>
            <a:ext cx="8756542" cy="6285714"/>
          </a:xfrm>
          <a:prstGeom prst="rect">
            <a:avLst/>
          </a:prstGeom>
        </p:spPr>
      </p:pic>
      <p:sp>
        <p:nvSpPr>
          <p:cNvPr id="8" name="TextBox 7">
            <a:extLst>
              <a:ext uri="{FF2B5EF4-FFF2-40B4-BE49-F238E27FC236}">
                <a16:creationId xmlns:a16="http://schemas.microsoft.com/office/drawing/2014/main" id="{F2452820-D4BB-3713-B152-B027435C5307}"/>
              </a:ext>
            </a:extLst>
          </p:cNvPr>
          <p:cNvSpPr txBox="1"/>
          <p:nvPr/>
        </p:nvSpPr>
        <p:spPr>
          <a:xfrm>
            <a:off x="4459638" y="6304003"/>
            <a:ext cx="6098582" cy="369332"/>
          </a:xfrm>
          <a:prstGeom prst="rect">
            <a:avLst/>
          </a:prstGeom>
          <a:noFill/>
        </p:spPr>
        <p:txBody>
          <a:bodyPr wrap="square">
            <a:spAutoFit/>
          </a:bodyPr>
          <a:lstStyle/>
          <a:p>
            <a:r>
              <a:rPr lang="en-GB" dirty="0"/>
              <a:t>(</a:t>
            </a:r>
            <a:r>
              <a:rPr lang="en-GB" dirty="0" err="1"/>
              <a:t>Nikolova</a:t>
            </a:r>
            <a:r>
              <a:rPr lang="en-GB" dirty="0"/>
              <a:t>, 2021)</a:t>
            </a:r>
            <a:endParaRPr lang="en-US" dirty="0"/>
          </a:p>
        </p:txBody>
      </p:sp>
    </p:spTree>
    <p:extLst>
      <p:ext uri="{BB962C8B-B14F-4D97-AF65-F5344CB8AC3E}">
        <p14:creationId xmlns:p14="http://schemas.microsoft.com/office/powerpoint/2010/main" val="3543848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indoor&#10;&#10;Description automatically generated">
            <a:extLst>
              <a:ext uri="{FF2B5EF4-FFF2-40B4-BE49-F238E27FC236}">
                <a16:creationId xmlns:a16="http://schemas.microsoft.com/office/drawing/2014/main" id="{33FE4FA7-D81B-0166-1577-3A420A31291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2509" b="298"/>
          <a:stretch/>
        </p:blipFill>
        <p:spPr>
          <a:xfrm>
            <a:off x="2334985" y="1220482"/>
            <a:ext cx="7853218" cy="4416608"/>
          </a:xfrm>
          <a:prstGeom prst="rect">
            <a:avLst/>
          </a:prstGeom>
        </p:spPr>
      </p:pic>
    </p:spTree>
    <p:extLst>
      <p:ext uri="{BB962C8B-B14F-4D97-AF65-F5344CB8AC3E}">
        <p14:creationId xmlns:p14="http://schemas.microsoft.com/office/powerpoint/2010/main" val="2328114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C1E5815-D54C-487F-A054-6D4930AD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2C3AFF5C-2209-89BB-607C-1A4357925E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890038" cy="7005234"/>
          </a:xfrm>
          <a:prstGeom prst="rect">
            <a:avLst/>
          </a:prstGeom>
        </p:spPr>
      </p:pic>
      <p:sp>
        <p:nvSpPr>
          <p:cNvPr id="23" name="Freeform: Shape 22">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843F0DC0-00D5-BB09-2814-74AF544F9505}"/>
              </a:ext>
            </a:extLst>
          </p:cNvPr>
          <p:cNvSpPr txBox="1"/>
          <p:nvPr/>
        </p:nvSpPr>
        <p:spPr>
          <a:xfrm>
            <a:off x="10208496" y="6367998"/>
            <a:ext cx="1846403" cy="276999"/>
          </a:xfrm>
          <a:prstGeom prst="rect">
            <a:avLst/>
          </a:prstGeom>
          <a:noFill/>
        </p:spPr>
        <p:txBody>
          <a:bodyPr wrap="none" rtlCol="0">
            <a:spAutoFit/>
          </a:bodyPr>
          <a:lstStyle/>
          <a:p>
            <a:pPr>
              <a:spcAft>
                <a:spcPts val="600"/>
              </a:spcAft>
            </a:pPr>
            <a:r>
              <a:rPr lang="en-US" sz="1200" dirty="0"/>
              <a:t>(</a:t>
            </a:r>
            <a:r>
              <a:rPr lang="en-GB" sz="1200" dirty="0" err="1"/>
              <a:t>routesintoteaching</a:t>
            </a:r>
            <a:r>
              <a:rPr lang="en-GB" sz="1200" dirty="0"/>
              <a:t>, </a:t>
            </a:r>
            <a:r>
              <a:rPr lang="en-US" sz="1200" dirty="0"/>
              <a:t>2023)</a:t>
            </a:r>
          </a:p>
        </p:txBody>
      </p:sp>
    </p:spTree>
    <p:extLst>
      <p:ext uri="{BB962C8B-B14F-4D97-AF65-F5344CB8AC3E}">
        <p14:creationId xmlns:p14="http://schemas.microsoft.com/office/powerpoint/2010/main" val="1523700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D20C-8189-4E28-A242-2421DCE9A616}"/>
              </a:ext>
            </a:extLst>
          </p:cNvPr>
          <p:cNvSpPr>
            <a:spLocks noGrp="1"/>
          </p:cNvSpPr>
          <p:nvPr>
            <p:ph type="title"/>
          </p:nvPr>
        </p:nvSpPr>
        <p:spPr/>
        <p:txBody>
          <a:bodyPr/>
          <a:lstStyle/>
          <a:p>
            <a:r>
              <a:rPr lang="en-GB" dirty="0">
                <a:hlinkClick r:id="rId2"/>
              </a:rPr>
              <a:t>Teacher Standards</a:t>
            </a:r>
            <a:r>
              <a:rPr lang="en-GB" dirty="0"/>
              <a:t> </a:t>
            </a:r>
          </a:p>
        </p:txBody>
      </p:sp>
      <p:pic>
        <p:nvPicPr>
          <p:cNvPr id="5" name="Content Placeholder 4" descr="Diagram&#10;&#10;Description automatically generated">
            <a:extLst>
              <a:ext uri="{FF2B5EF4-FFF2-40B4-BE49-F238E27FC236}">
                <a16:creationId xmlns:a16="http://schemas.microsoft.com/office/drawing/2014/main" id="{60C4CEE9-4EC2-4EFD-6F1A-58F390E31FF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05525" y="1770469"/>
            <a:ext cx="7180950" cy="4351338"/>
          </a:xfrm>
        </p:spPr>
      </p:pic>
      <p:sp>
        <p:nvSpPr>
          <p:cNvPr id="7" name="TextBox 6">
            <a:extLst>
              <a:ext uri="{FF2B5EF4-FFF2-40B4-BE49-F238E27FC236}">
                <a16:creationId xmlns:a16="http://schemas.microsoft.com/office/drawing/2014/main" id="{555D0257-FA67-228B-C819-9A5D577E3D1A}"/>
              </a:ext>
            </a:extLst>
          </p:cNvPr>
          <p:cNvSpPr txBox="1"/>
          <p:nvPr/>
        </p:nvSpPr>
        <p:spPr>
          <a:xfrm>
            <a:off x="6636617" y="6488668"/>
            <a:ext cx="6099716" cy="369332"/>
          </a:xfrm>
          <a:prstGeom prst="rect">
            <a:avLst/>
          </a:prstGeom>
          <a:noFill/>
        </p:spPr>
        <p:txBody>
          <a:bodyPr wrap="square">
            <a:spAutoFit/>
          </a:bodyPr>
          <a:lstStyle/>
          <a:p>
            <a:r>
              <a:rPr lang="en-GB" dirty="0"/>
              <a:t>(Education, 2021)</a:t>
            </a:r>
            <a:endParaRPr lang="en-US" dirty="0"/>
          </a:p>
        </p:txBody>
      </p:sp>
    </p:spTree>
    <p:extLst>
      <p:ext uri="{BB962C8B-B14F-4D97-AF65-F5344CB8AC3E}">
        <p14:creationId xmlns:p14="http://schemas.microsoft.com/office/powerpoint/2010/main" val="4056938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D4A97-F777-403A-A62E-99E6D7F9D375}"/>
              </a:ext>
            </a:extLst>
          </p:cNvPr>
          <p:cNvSpPr>
            <a:spLocks noGrp="1"/>
          </p:cNvSpPr>
          <p:nvPr>
            <p:ph type="title"/>
          </p:nvPr>
        </p:nvSpPr>
        <p:spPr>
          <a:xfrm>
            <a:off x="648929" y="629266"/>
            <a:ext cx="4944152" cy="1622321"/>
          </a:xfrm>
        </p:spPr>
        <p:txBody>
          <a:bodyPr vert="horz" lIns="91440" tIns="45720" rIns="91440" bIns="45720" rtlCol="0" anchor="ctr">
            <a:normAutofit/>
          </a:bodyPr>
          <a:lstStyle/>
          <a:p>
            <a:r>
              <a:rPr lang="en-US" sz="3700" b="1" kern="1200" dirty="0">
                <a:solidFill>
                  <a:schemeClr val="tx1"/>
                </a:solidFill>
                <a:latin typeface="+mj-lt"/>
                <a:ea typeface="+mj-ea"/>
                <a:cs typeface="+mj-cs"/>
              </a:rPr>
              <a:t>Number of </a:t>
            </a:r>
            <a:r>
              <a:rPr lang="en-US" sz="3700" b="1" u="sng" kern="1200" dirty="0">
                <a:solidFill>
                  <a:schemeClr val="tx1"/>
                </a:solidFill>
                <a:latin typeface="+mj-lt"/>
                <a:ea typeface="+mj-ea"/>
                <a:cs typeface="+mj-cs"/>
              </a:rPr>
              <a:t>schools</a:t>
            </a:r>
            <a:r>
              <a:rPr lang="en-US" sz="3700" b="1" kern="1200" dirty="0">
                <a:solidFill>
                  <a:schemeClr val="tx1"/>
                </a:solidFill>
                <a:latin typeface="+mj-lt"/>
                <a:ea typeface="+mj-ea"/>
                <a:cs typeface="+mj-cs"/>
              </a:rPr>
              <a:t> in the UK from 2010/11 to 2021/2022</a:t>
            </a:r>
            <a:endParaRPr lang="en-US" sz="3700" kern="1200" dirty="0">
              <a:solidFill>
                <a:schemeClr val="tx1"/>
              </a:solidFill>
              <a:latin typeface="+mj-lt"/>
              <a:ea typeface="+mj-ea"/>
              <a:cs typeface="+mj-cs"/>
            </a:endParaRPr>
          </a:p>
        </p:txBody>
      </p:sp>
      <p:sp>
        <p:nvSpPr>
          <p:cNvPr id="6" name="Rectangle 5">
            <a:extLst>
              <a:ext uri="{FF2B5EF4-FFF2-40B4-BE49-F238E27FC236}">
                <a16:creationId xmlns:a16="http://schemas.microsoft.com/office/drawing/2014/main" id="{956AB565-8C7D-4DDD-9CDC-4FD4BBB577C5}"/>
              </a:ext>
            </a:extLst>
          </p:cNvPr>
          <p:cNvSpPr/>
          <p:nvPr/>
        </p:nvSpPr>
        <p:spPr>
          <a:xfrm>
            <a:off x="648930" y="2438400"/>
            <a:ext cx="4944151" cy="3785419"/>
          </a:xfrm>
          <a:prstGeom prst="rect">
            <a:avLst/>
          </a:prstGeom>
        </p:spPr>
        <p:txBody>
          <a:bodyPr vert="horz" lIns="91440" tIns="45720" rIns="91440" bIns="45720" rtlCol="0">
            <a:normAutofit/>
          </a:bodyPr>
          <a:lstStyle/>
          <a:p>
            <a:pPr>
              <a:lnSpc>
                <a:spcPct val="90000"/>
              </a:lnSpc>
              <a:spcAft>
                <a:spcPts val="600"/>
              </a:spcAft>
            </a:pPr>
            <a:endParaRPr lang="en-US" sz="2400" dirty="0"/>
          </a:p>
        </p:txBody>
      </p:sp>
      <p:sp>
        <p:nvSpPr>
          <p:cNvPr id="11" name="Rectangle 10">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4E5662AE-1BFF-4F7F-AA04-F9CBC9CA234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04709" y="2039962"/>
            <a:ext cx="4475531" cy="2774828"/>
          </a:xfrm>
          <a:prstGeom prst="rect">
            <a:avLst/>
          </a:prstGeom>
          <a:effectLst/>
        </p:spPr>
      </p:pic>
      <p:sp>
        <p:nvSpPr>
          <p:cNvPr id="3" name="TextBox 2">
            <a:extLst>
              <a:ext uri="{FF2B5EF4-FFF2-40B4-BE49-F238E27FC236}">
                <a16:creationId xmlns:a16="http://schemas.microsoft.com/office/drawing/2014/main" id="{29A13439-56E7-0A3A-95EC-DF9FE213CD4C}"/>
              </a:ext>
            </a:extLst>
          </p:cNvPr>
          <p:cNvSpPr txBox="1"/>
          <p:nvPr/>
        </p:nvSpPr>
        <p:spPr>
          <a:xfrm>
            <a:off x="1217082" y="3427376"/>
            <a:ext cx="3553701" cy="1754326"/>
          </a:xfrm>
          <a:prstGeom prst="rect">
            <a:avLst/>
          </a:prstGeom>
          <a:noFill/>
        </p:spPr>
        <p:txBody>
          <a:bodyPr wrap="square" rtlCol="0">
            <a:spAutoFit/>
          </a:bodyPr>
          <a:lstStyle/>
          <a:p>
            <a:r>
              <a:rPr lang="en-GB" b="1" dirty="0"/>
              <a:t>In 21/22 academic year there were </a:t>
            </a:r>
            <a:r>
              <a:rPr lang="en-GB" b="1" dirty="0">
                <a:solidFill>
                  <a:srgbClr val="FF0000"/>
                </a:solidFill>
              </a:rPr>
              <a:t>32, 226 schools </a:t>
            </a:r>
            <a:r>
              <a:rPr lang="en-GB" b="1" dirty="0"/>
              <a:t>in the UK – 524 schools fewer than 10/12. Throughout most of this period there has been a steady decline in the number of schools in the UK.</a:t>
            </a:r>
          </a:p>
        </p:txBody>
      </p:sp>
      <p:sp>
        <p:nvSpPr>
          <p:cNvPr id="9" name="TextBox 8">
            <a:extLst>
              <a:ext uri="{FF2B5EF4-FFF2-40B4-BE49-F238E27FC236}">
                <a16:creationId xmlns:a16="http://schemas.microsoft.com/office/drawing/2014/main" id="{E71EB921-043C-107E-D520-7A2DC500C2FD}"/>
              </a:ext>
            </a:extLst>
          </p:cNvPr>
          <p:cNvSpPr txBox="1"/>
          <p:nvPr/>
        </p:nvSpPr>
        <p:spPr>
          <a:xfrm>
            <a:off x="6904709" y="5543543"/>
            <a:ext cx="6096000" cy="341632"/>
          </a:xfrm>
          <a:prstGeom prst="rect">
            <a:avLst/>
          </a:prstGeom>
          <a:noFill/>
        </p:spPr>
        <p:txBody>
          <a:bodyPr wrap="square">
            <a:spAutoFit/>
          </a:bodyPr>
          <a:lstStyle/>
          <a:p>
            <a:pPr>
              <a:lnSpc>
                <a:spcPct val="90000"/>
              </a:lnSpc>
              <a:spcAft>
                <a:spcPts val="600"/>
              </a:spcAft>
            </a:pPr>
            <a:r>
              <a:rPr lang="en-US" sz="1800" dirty="0"/>
              <a:t>(Published by D. Clark &amp; 24, 2022)</a:t>
            </a:r>
          </a:p>
        </p:txBody>
      </p:sp>
    </p:spTree>
    <p:extLst>
      <p:ext uri="{BB962C8B-B14F-4D97-AF65-F5344CB8AC3E}">
        <p14:creationId xmlns:p14="http://schemas.microsoft.com/office/powerpoint/2010/main" val="1328602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ow to Respond to &quot;Do You Have Any Questions for Me?&quot; - Talent Economy">
            <a:extLst>
              <a:ext uri="{FF2B5EF4-FFF2-40B4-BE49-F238E27FC236}">
                <a16:creationId xmlns:a16="http://schemas.microsoft.com/office/drawing/2014/main" id="{DDF7E6F1-1E34-DAA5-7A9C-513C067AE7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28" b="2155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6" name="Title 5">
            <a:extLst>
              <a:ext uri="{FF2B5EF4-FFF2-40B4-BE49-F238E27FC236}">
                <a16:creationId xmlns:a16="http://schemas.microsoft.com/office/drawing/2014/main" id="{B1C3464F-590F-9D2A-8EE0-92E4666BE5DE}"/>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spcBef>
                <a:spcPct val="0"/>
              </a:spcBef>
            </a:pPr>
            <a:r>
              <a:rPr lang="en-US" sz="4000" dirty="0"/>
              <a:t>Thanks for listening!</a:t>
            </a:r>
          </a:p>
        </p:txBody>
      </p:sp>
      <p:cxnSp>
        <p:nvCxnSpPr>
          <p:cNvPr id="1033" name="Straight Connector 103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3600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F19A42-33A4-4F97-F0F3-30EC9627C5AD}"/>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spcBef>
                <a:spcPct val="0"/>
              </a:spcBef>
            </a:pPr>
            <a:r>
              <a:rPr lang="en-US" sz="5400" kern="1200">
                <a:solidFill>
                  <a:schemeClr val="tx1"/>
                </a:solidFill>
                <a:latin typeface="+mj-lt"/>
                <a:ea typeface="+mj-ea"/>
                <a:cs typeface="+mj-cs"/>
              </a:rPr>
              <a:t>References</a:t>
            </a:r>
            <a:endParaRPr lang="en-US" sz="5400" kern="1200" dirty="0">
              <a:solidFill>
                <a:schemeClr val="tx1"/>
              </a:solidFill>
              <a:latin typeface="+mj-lt"/>
              <a:ea typeface="+mj-ea"/>
              <a:cs typeface="+mj-cs"/>
            </a:endParaRPr>
          </a:p>
        </p:txBody>
      </p:sp>
      <p:sp>
        <p:nvSpPr>
          <p:cNvPr id="2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CE9AD5C7-9BCC-20D6-D959-CFFAACA18A7E}"/>
              </a:ext>
            </a:extLst>
          </p:cNvPr>
          <p:cNvSpPr>
            <a:spLocks noGrp="1"/>
          </p:cNvSpPr>
          <p:nvPr>
            <p:ph type="body" idx="1"/>
          </p:nvPr>
        </p:nvSpPr>
        <p:spPr>
          <a:xfrm>
            <a:off x="838200" y="1929384"/>
            <a:ext cx="10515600" cy="4251960"/>
          </a:xfrm>
        </p:spPr>
        <p:txBody>
          <a:bodyPr vert="horz" lIns="91440" tIns="45720" rIns="91440" bIns="45720" rtlCol="0">
            <a:noAutofit/>
          </a:bodyPr>
          <a:lstStyle/>
          <a:p>
            <a:pPr marL="186262" indent="0">
              <a:buNone/>
            </a:pPr>
            <a:r>
              <a:rPr lang="en-US" sz="1050" dirty="0">
                <a:effectLst/>
                <a:latin typeface="Calibri" panose="020F0502020204030204" pitchFamily="34" charset="0"/>
                <a:ea typeface="Calibri" panose="020F0502020204030204" pitchFamily="34" charset="0"/>
                <a:cs typeface="Times New Roman" panose="02020603050405020304" pitchFamily="18" charset="0"/>
              </a:rPr>
              <a:t>Education,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D.for</a:t>
            </a:r>
            <a:r>
              <a:rPr lang="en-US" sz="1050" dirty="0">
                <a:effectLst/>
                <a:latin typeface="Calibri" panose="020F0502020204030204" pitchFamily="34" charset="0"/>
                <a:ea typeface="Calibri" panose="020F0502020204030204" pitchFamily="34" charset="0"/>
                <a:cs typeface="Times New Roman" panose="02020603050405020304" pitchFamily="18" charset="0"/>
              </a:rPr>
              <a:t> (2021) </a:t>
            </a:r>
            <a:r>
              <a:rPr lang="en-US" sz="1050" i="1" dirty="0">
                <a:effectLst/>
                <a:latin typeface="Calibri" panose="020F0502020204030204" pitchFamily="34" charset="0"/>
                <a:ea typeface="Calibri" panose="020F0502020204030204" pitchFamily="34" charset="0"/>
                <a:cs typeface="Times New Roman" panose="02020603050405020304" pitchFamily="18" charset="0"/>
              </a:rPr>
              <a:t>Teachers' standards</a:t>
            </a: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r>
              <a:rPr lang="en-US" sz="1050" i="1" dirty="0">
                <a:effectLst/>
                <a:latin typeface="Calibri" panose="020F0502020204030204" pitchFamily="34" charset="0"/>
                <a:ea typeface="Calibri" panose="020F0502020204030204" pitchFamily="34" charset="0"/>
                <a:cs typeface="Times New Roman" panose="02020603050405020304" pitchFamily="18" charset="0"/>
              </a:rPr>
              <a:t>GOV.UK</a:t>
            </a:r>
            <a:r>
              <a:rPr lang="en-US" sz="1050" dirty="0">
                <a:effectLst/>
                <a:latin typeface="Calibri" panose="020F0502020204030204" pitchFamily="34" charset="0"/>
                <a:ea typeface="Calibri" panose="020F0502020204030204" pitchFamily="34" charset="0"/>
                <a:cs typeface="Times New Roman" panose="02020603050405020304" pitchFamily="18" charset="0"/>
              </a:rPr>
              <a:t>. GOV.UK. Available at: https://</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www.gov.uk</a:t>
            </a:r>
            <a:r>
              <a:rPr lang="en-US" sz="1050" dirty="0">
                <a:effectLst/>
                <a:latin typeface="Calibri" panose="020F0502020204030204" pitchFamily="34" charset="0"/>
                <a:ea typeface="Calibri" panose="020F0502020204030204" pitchFamily="34" charset="0"/>
                <a:cs typeface="Times New Roman" panose="02020603050405020304" pitchFamily="18" charset="0"/>
              </a:rPr>
              <a:t>/government/publications/teachers-standards (Accessed: February 27, 2023).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186262" indent="0">
              <a:buNone/>
            </a:pPr>
            <a:r>
              <a:rPr lang="en-GB" sz="1050" dirty="0">
                <a:effectLst/>
                <a:latin typeface="Calibri" panose="020F0502020204030204" pitchFamily="34" charset="0"/>
                <a:ea typeface="Calibri" panose="020F0502020204030204" pitchFamily="34" charset="0"/>
                <a:cs typeface="Times New Roman" panose="02020603050405020304" pitchFamily="18" charset="0"/>
              </a:rPr>
              <a:t>FE News: The Future of Education News Channel, 2020. Close To Two Thirds Of Teachers Considering Leaving Profession Due To Poor Wellbeing. [online] Available at: &lt;https://</a:t>
            </a:r>
            <a:r>
              <a:rPr lang="en-GB" sz="1050" dirty="0" err="1">
                <a:effectLst/>
                <a:latin typeface="Calibri" panose="020F0502020204030204" pitchFamily="34" charset="0"/>
                <a:ea typeface="Calibri" panose="020F0502020204030204" pitchFamily="34" charset="0"/>
                <a:cs typeface="Times New Roman" panose="02020603050405020304" pitchFamily="18" charset="0"/>
              </a:rPr>
              <a:t>www.fenews.co.uk</a:t>
            </a:r>
            <a:r>
              <a:rPr lang="en-GB" sz="1050" dirty="0">
                <a:effectLst/>
                <a:latin typeface="Calibri" panose="020F0502020204030204" pitchFamily="34" charset="0"/>
                <a:ea typeface="Calibri" panose="020F0502020204030204" pitchFamily="34" charset="0"/>
                <a:cs typeface="Times New Roman" panose="02020603050405020304" pitchFamily="18" charset="0"/>
              </a:rPr>
              <a:t>/press-releases/58218-close-to-two-thirds-of-teachers-considering-leaving-profession-due-to-poor-wellbeing&gt; [Accessed 23 December 2020].</a:t>
            </a:r>
          </a:p>
          <a:p>
            <a:pPr marL="186262" indent="0">
              <a:buNone/>
            </a:pPr>
            <a:r>
              <a:rPr lang="en-US" sz="1050" dirty="0">
                <a:effectLst/>
                <a:latin typeface="Calibri" panose="020F0502020204030204" pitchFamily="34" charset="0"/>
                <a:ea typeface="Calibri" panose="020F0502020204030204" pitchFamily="34" charset="0"/>
                <a:cs typeface="Times New Roman" panose="02020603050405020304" pitchFamily="18" charset="0"/>
              </a:rPr>
              <a:t>Fleck, A. and Richter, F. (2022) </a:t>
            </a:r>
            <a:r>
              <a:rPr lang="en-US" sz="1050" i="1" dirty="0">
                <a:effectLst/>
                <a:latin typeface="Calibri" panose="020F0502020204030204" pitchFamily="34" charset="0"/>
                <a:ea typeface="Calibri" panose="020F0502020204030204" pitchFamily="34" charset="0"/>
                <a:cs typeface="Times New Roman" panose="02020603050405020304" pitchFamily="18" charset="0"/>
              </a:rPr>
              <a:t>Infographic: How student-teacher ratios vary across the globe</a:t>
            </a: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r>
              <a:rPr lang="en-US" sz="1050" i="1" dirty="0">
                <a:effectLst/>
                <a:latin typeface="Calibri" panose="020F0502020204030204" pitchFamily="34" charset="0"/>
                <a:ea typeface="Calibri" panose="020F0502020204030204" pitchFamily="34" charset="0"/>
                <a:cs typeface="Times New Roman" panose="02020603050405020304" pitchFamily="18" charset="0"/>
              </a:rPr>
              <a:t>Statista Infographics</a:t>
            </a:r>
            <a:r>
              <a:rPr lang="en-US" sz="1050" dirty="0">
                <a:effectLst/>
                <a:latin typeface="Calibri" panose="020F0502020204030204" pitchFamily="34" charset="0"/>
                <a:ea typeface="Calibri" panose="020F0502020204030204" pitchFamily="34" charset="0"/>
                <a:cs typeface="Times New Roman" panose="02020603050405020304" pitchFamily="18" charset="0"/>
              </a:rPr>
              <a:t>. Available at: https://</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www.statista.com</a:t>
            </a:r>
            <a:r>
              <a:rPr lang="en-US" sz="1050" dirty="0">
                <a:effectLst/>
                <a:latin typeface="Calibri" panose="020F0502020204030204" pitchFamily="34" charset="0"/>
                <a:ea typeface="Calibri" panose="020F0502020204030204" pitchFamily="34" charset="0"/>
                <a:cs typeface="Times New Roman" panose="02020603050405020304" pitchFamily="18" charset="0"/>
              </a:rPr>
              <a:t>/chart/28158/student-teacher-ratio-in-selected-countries/ (Accessed: February 27, 2023).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186262" indent="0">
              <a:buNone/>
            </a:pPr>
            <a:r>
              <a:rPr lang="en-GB" sz="1050" dirty="0">
                <a:effectLst/>
                <a:latin typeface="Calibri" panose="020F0502020204030204" pitchFamily="34" charset="0"/>
                <a:ea typeface="Calibri" panose="020F0502020204030204" pitchFamily="34" charset="0"/>
                <a:cs typeface="Times New Roman" panose="02020603050405020304" pitchFamily="18" charset="0"/>
              </a:rPr>
              <a:t>Gibb, N., 2012. </a:t>
            </a:r>
            <a:r>
              <a:rPr lang="en-GB" sz="1050" i="1" dirty="0">
                <a:effectLst/>
                <a:latin typeface="Calibri" panose="020F0502020204030204" pitchFamily="34" charset="0"/>
                <a:ea typeface="Calibri" panose="020F0502020204030204" pitchFamily="34" charset="0"/>
                <a:cs typeface="Times New Roman" panose="02020603050405020304" pitchFamily="18" charset="0"/>
              </a:rPr>
              <a:t>House Of Commons - Great Teachers: Attracting, Training And Retaining The Best - Education Committee</a:t>
            </a:r>
            <a:r>
              <a:rPr lang="en-GB" sz="1050" dirty="0">
                <a:effectLst/>
                <a:latin typeface="Calibri" panose="020F0502020204030204" pitchFamily="34" charset="0"/>
                <a:ea typeface="Calibri" panose="020F0502020204030204" pitchFamily="34" charset="0"/>
                <a:cs typeface="Times New Roman" panose="02020603050405020304" pitchFamily="18" charset="0"/>
              </a:rPr>
              <a:t>. [online] </a:t>
            </a:r>
            <a:r>
              <a:rPr lang="en-GB" sz="1050" dirty="0" err="1">
                <a:effectLst/>
                <a:latin typeface="Calibri" panose="020F0502020204030204" pitchFamily="34" charset="0"/>
                <a:ea typeface="Calibri" panose="020F0502020204030204" pitchFamily="34" charset="0"/>
                <a:cs typeface="Times New Roman" panose="02020603050405020304" pitchFamily="18" charset="0"/>
              </a:rPr>
              <a:t>Publications.parliament.uk</a:t>
            </a:r>
            <a:r>
              <a:rPr lang="en-GB" sz="1050" dirty="0">
                <a:effectLst/>
                <a:latin typeface="Calibri" panose="020F0502020204030204" pitchFamily="34" charset="0"/>
                <a:ea typeface="Calibri" panose="020F0502020204030204" pitchFamily="34" charset="0"/>
                <a:cs typeface="Times New Roman" panose="02020603050405020304" pitchFamily="18" charset="0"/>
              </a:rPr>
              <a:t>. Available at: &lt;https://</a:t>
            </a:r>
            <a:r>
              <a:rPr lang="en-GB" sz="1050" dirty="0" err="1">
                <a:effectLst/>
                <a:latin typeface="Calibri" panose="020F0502020204030204" pitchFamily="34" charset="0"/>
                <a:ea typeface="Calibri" panose="020F0502020204030204" pitchFamily="34" charset="0"/>
                <a:cs typeface="Times New Roman" panose="02020603050405020304" pitchFamily="18" charset="0"/>
              </a:rPr>
              <a:t>publications.parliament.uk</a:t>
            </a:r>
            <a:r>
              <a:rPr lang="en-GB" sz="1050" dirty="0">
                <a:effectLst/>
                <a:latin typeface="Calibri" panose="020F0502020204030204" pitchFamily="34" charset="0"/>
                <a:ea typeface="Calibri" panose="020F0502020204030204" pitchFamily="34" charset="0"/>
                <a:cs typeface="Times New Roman" panose="02020603050405020304" pitchFamily="18" charset="0"/>
              </a:rPr>
              <a:t>/pa/cm201012/</a:t>
            </a:r>
            <a:r>
              <a:rPr lang="en-GB" sz="1050" dirty="0" err="1">
                <a:effectLst/>
                <a:latin typeface="Calibri" panose="020F0502020204030204" pitchFamily="34" charset="0"/>
                <a:ea typeface="Calibri" panose="020F0502020204030204" pitchFamily="34" charset="0"/>
                <a:cs typeface="Times New Roman" panose="02020603050405020304" pitchFamily="18" charset="0"/>
              </a:rPr>
              <a:t>cmselect</a:t>
            </a:r>
            <a:r>
              <a:rPr lang="en-GB" sz="1050" dirty="0">
                <a:effectLst/>
                <a:latin typeface="Calibri" panose="020F0502020204030204" pitchFamily="34" charset="0"/>
                <a:ea typeface="Calibri" panose="020F0502020204030204" pitchFamily="34" charset="0"/>
                <a:cs typeface="Times New Roman" panose="02020603050405020304" pitchFamily="18" charset="0"/>
              </a:rPr>
              <a:t>/</a:t>
            </a:r>
            <a:r>
              <a:rPr lang="en-GB" sz="1050" dirty="0" err="1">
                <a:effectLst/>
                <a:latin typeface="Calibri" panose="020F0502020204030204" pitchFamily="34" charset="0"/>
                <a:ea typeface="Calibri" panose="020F0502020204030204" pitchFamily="34" charset="0"/>
                <a:cs typeface="Times New Roman" panose="02020603050405020304" pitchFamily="18" charset="0"/>
              </a:rPr>
              <a:t>cmeduc</a:t>
            </a:r>
            <a:r>
              <a:rPr lang="en-GB" sz="1050" dirty="0">
                <a:effectLst/>
                <a:latin typeface="Calibri" panose="020F0502020204030204" pitchFamily="34" charset="0"/>
                <a:ea typeface="Calibri" panose="020F0502020204030204" pitchFamily="34" charset="0"/>
                <a:cs typeface="Times New Roman" panose="02020603050405020304" pitchFamily="18" charset="0"/>
              </a:rPr>
              <a:t>/1515/151502.htm&gt; [Accessed 30 November 2020].</a:t>
            </a:r>
          </a:p>
          <a:p>
            <a:pPr marL="186262" indent="0">
              <a:buNone/>
            </a:pPr>
            <a:r>
              <a:rPr lang="en-GB" sz="1050" dirty="0">
                <a:effectLst/>
                <a:latin typeface="Calibri" panose="020F0502020204030204" pitchFamily="34" charset="0"/>
                <a:ea typeface="Calibri" panose="020F0502020204030204" pitchFamily="34" charset="0"/>
                <a:cs typeface="Times New Roman" panose="02020603050405020304" pitchFamily="18" charset="0"/>
              </a:rPr>
              <a:t>Ho, A. and Kane, T., 2013. </a:t>
            </a:r>
            <a:r>
              <a:rPr lang="en-GB" sz="1050" i="1" dirty="0">
                <a:effectLst/>
                <a:latin typeface="Calibri" panose="020F0502020204030204" pitchFamily="34" charset="0"/>
                <a:ea typeface="Calibri" panose="020F0502020204030204" pitchFamily="34" charset="0"/>
                <a:cs typeface="Times New Roman" panose="02020603050405020304" pitchFamily="18" charset="0"/>
              </a:rPr>
              <a:t>The Reliability  Of Classroom  Observations By School Personnel</a:t>
            </a:r>
            <a:r>
              <a:rPr lang="en-GB" sz="1050" dirty="0">
                <a:effectLst/>
                <a:latin typeface="Calibri" panose="020F0502020204030204" pitchFamily="34" charset="0"/>
                <a:ea typeface="Calibri" panose="020F0502020204030204" pitchFamily="34" charset="0"/>
                <a:cs typeface="Times New Roman" panose="02020603050405020304" pitchFamily="18" charset="0"/>
              </a:rPr>
              <a:t>. [online] </a:t>
            </a:r>
            <a:r>
              <a:rPr lang="en-GB" sz="1050" dirty="0" err="1">
                <a:effectLst/>
                <a:latin typeface="Calibri" panose="020F0502020204030204" pitchFamily="34" charset="0"/>
                <a:ea typeface="Calibri" panose="020F0502020204030204" pitchFamily="34" charset="0"/>
                <a:cs typeface="Times New Roman" panose="02020603050405020304" pitchFamily="18" charset="0"/>
              </a:rPr>
              <a:t>Files.eric.ed.gov</a:t>
            </a:r>
            <a:r>
              <a:rPr lang="en-GB" sz="1050" dirty="0">
                <a:effectLst/>
                <a:latin typeface="Calibri" panose="020F0502020204030204" pitchFamily="34" charset="0"/>
                <a:ea typeface="Calibri" panose="020F0502020204030204" pitchFamily="34" charset="0"/>
                <a:cs typeface="Times New Roman" panose="02020603050405020304" pitchFamily="18" charset="0"/>
              </a:rPr>
              <a:t>. Available at: &lt;https://</a:t>
            </a:r>
            <a:r>
              <a:rPr lang="en-GB" sz="1050" dirty="0" err="1">
                <a:effectLst/>
                <a:latin typeface="Calibri" panose="020F0502020204030204" pitchFamily="34" charset="0"/>
                <a:ea typeface="Calibri" panose="020F0502020204030204" pitchFamily="34" charset="0"/>
                <a:cs typeface="Times New Roman" panose="02020603050405020304" pitchFamily="18" charset="0"/>
              </a:rPr>
              <a:t>files.eric.ed.gov</a:t>
            </a:r>
            <a:r>
              <a:rPr lang="en-GB" sz="1050" dirty="0">
                <a:effectLst/>
                <a:latin typeface="Calibri" panose="020F0502020204030204" pitchFamily="34" charset="0"/>
                <a:ea typeface="Calibri" panose="020F0502020204030204" pitchFamily="34" charset="0"/>
                <a:cs typeface="Times New Roman" panose="02020603050405020304" pitchFamily="18" charset="0"/>
              </a:rPr>
              <a:t>/</a:t>
            </a:r>
            <a:r>
              <a:rPr lang="en-GB" sz="1050" dirty="0" err="1">
                <a:effectLst/>
                <a:latin typeface="Calibri" panose="020F0502020204030204" pitchFamily="34" charset="0"/>
                <a:ea typeface="Calibri" panose="020F0502020204030204" pitchFamily="34" charset="0"/>
                <a:cs typeface="Times New Roman" panose="02020603050405020304" pitchFamily="18" charset="0"/>
              </a:rPr>
              <a:t>fulltext</a:t>
            </a:r>
            <a:r>
              <a:rPr lang="en-GB" sz="1050" dirty="0">
                <a:effectLst/>
                <a:latin typeface="Calibri" panose="020F0502020204030204" pitchFamily="34" charset="0"/>
                <a:ea typeface="Calibri" panose="020F0502020204030204" pitchFamily="34" charset="0"/>
                <a:cs typeface="Times New Roman" panose="02020603050405020304" pitchFamily="18" charset="0"/>
              </a:rPr>
              <a:t>/ED540957.pdf&gt; [Accessed 15 November 2020].</a:t>
            </a:r>
          </a:p>
          <a:p>
            <a:pPr marL="186262" indent="0">
              <a:buNone/>
            </a:pPr>
            <a:r>
              <a:rPr lang="en-US" sz="1050" i="1" dirty="0" err="1">
                <a:effectLst/>
                <a:latin typeface="Calibri" panose="020F0502020204030204" pitchFamily="34" charset="0"/>
                <a:ea typeface="Calibri" panose="020F0502020204030204" pitchFamily="34" charset="0"/>
                <a:cs typeface="Times New Roman" panose="02020603050405020304" pitchFamily="18" charset="0"/>
              </a:rPr>
              <a:t>Neu.org.uk</a:t>
            </a:r>
            <a:r>
              <a:rPr lang="en-US" sz="1050" dirty="0">
                <a:effectLst/>
                <a:latin typeface="Calibri" panose="020F0502020204030204" pitchFamily="34" charset="0"/>
                <a:ea typeface="Calibri" panose="020F0502020204030204" pitchFamily="34" charset="0"/>
                <a:cs typeface="Times New Roman" panose="02020603050405020304" pitchFamily="18" charset="0"/>
              </a:rPr>
              <a:t> (no date). Available at: https://</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neu.org.uk</a:t>
            </a:r>
            <a:r>
              <a:rPr lang="en-US" sz="1050" dirty="0">
                <a:effectLst/>
                <a:latin typeface="Calibri" panose="020F0502020204030204" pitchFamily="34" charset="0"/>
                <a:ea typeface="Calibri" panose="020F0502020204030204" pitchFamily="34" charset="0"/>
                <a:cs typeface="Times New Roman" panose="02020603050405020304" pitchFamily="18" charset="0"/>
              </a:rPr>
              <a:t>/media/22766/view (Accessed: February 27, 2023).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186262" indent="0">
              <a:buNone/>
            </a:pPr>
            <a:r>
              <a:rPr lang="en-US" sz="1050" dirty="0" err="1">
                <a:effectLst/>
                <a:latin typeface="Calibri" panose="020F0502020204030204" pitchFamily="34" charset="0"/>
                <a:ea typeface="Calibri" panose="020F0502020204030204" pitchFamily="34" charset="0"/>
                <a:cs typeface="Times New Roman" panose="02020603050405020304" pitchFamily="18" charset="0"/>
              </a:rPr>
              <a:t>Nikolova</a:t>
            </a:r>
            <a:r>
              <a:rPr lang="en-US" sz="1050" dirty="0">
                <a:effectLst/>
                <a:latin typeface="Calibri" panose="020F0502020204030204" pitchFamily="34" charset="0"/>
                <a:ea typeface="Calibri" panose="020F0502020204030204" pitchFamily="34" charset="0"/>
                <a:cs typeface="Times New Roman" panose="02020603050405020304" pitchFamily="18" charset="0"/>
              </a:rPr>
              <a:t>, N. (2021) </a:t>
            </a:r>
            <a:r>
              <a:rPr lang="en-US" sz="1050" i="1" dirty="0">
                <a:effectLst/>
                <a:latin typeface="Calibri" panose="020F0502020204030204" pitchFamily="34" charset="0"/>
                <a:ea typeface="Calibri" panose="020F0502020204030204" pitchFamily="34" charset="0"/>
                <a:cs typeface="Times New Roman" panose="02020603050405020304" pitchFamily="18" charset="0"/>
              </a:rPr>
              <a:t>British education system and equivalency</a:t>
            </a: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r>
              <a:rPr lang="en-US" sz="1050" i="1" dirty="0">
                <a:effectLst/>
                <a:latin typeface="Calibri" panose="020F0502020204030204" pitchFamily="34" charset="0"/>
                <a:ea typeface="Calibri" panose="020F0502020204030204" pitchFamily="34" charset="0"/>
                <a:cs typeface="Times New Roman" panose="02020603050405020304" pitchFamily="18" charset="0"/>
              </a:rPr>
              <a:t>Study in the UK with UNI Britannica</a:t>
            </a:r>
            <a:r>
              <a:rPr lang="en-US" sz="1050" dirty="0">
                <a:effectLst/>
                <a:latin typeface="Calibri" panose="020F0502020204030204" pitchFamily="34" charset="0"/>
                <a:ea typeface="Calibri" panose="020F0502020204030204" pitchFamily="34" charset="0"/>
                <a:cs typeface="Times New Roman" panose="02020603050405020304" pitchFamily="18" charset="0"/>
              </a:rPr>
              <a:t>. Available at: https://</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unibritannica.com</a:t>
            </a:r>
            <a:r>
              <a:rPr lang="en-US" sz="1050" dirty="0">
                <a:effectLst/>
                <a:latin typeface="Calibri" panose="020F0502020204030204" pitchFamily="34" charset="0"/>
                <a:ea typeface="Calibri" panose="020F0502020204030204" pitchFamily="34" charset="0"/>
                <a:cs typeface="Times New Roman" panose="02020603050405020304" pitchFamily="18" charset="0"/>
              </a:rPr>
              <a:t>/</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british</a:t>
            </a:r>
            <a:r>
              <a:rPr lang="en-US" sz="1050" dirty="0">
                <a:effectLst/>
                <a:latin typeface="Calibri" panose="020F0502020204030204" pitchFamily="34" charset="0"/>
                <a:ea typeface="Calibri" panose="020F0502020204030204" pitchFamily="34" charset="0"/>
                <a:cs typeface="Times New Roman" panose="02020603050405020304" pitchFamily="18" charset="0"/>
              </a:rPr>
              <a:t>-education-system-and-equivalency/ (Accessed: February 27, 2023).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186262" indent="0">
              <a:buNone/>
            </a:pPr>
            <a:r>
              <a:rPr lang="en-US" sz="1050" i="1" dirty="0" err="1">
                <a:effectLst/>
                <a:latin typeface="Calibri" panose="020F0502020204030204" pitchFamily="34" charset="0"/>
                <a:ea typeface="Calibri" panose="020F0502020204030204" pitchFamily="34" charset="0"/>
                <a:cs typeface="Times New Roman" panose="02020603050405020304" pitchFamily="18" charset="0"/>
              </a:rPr>
              <a:t>Organisations</a:t>
            </a:r>
            <a:r>
              <a:rPr lang="en-US" sz="1050" dirty="0">
                <a:effectLst/>
                <a:latin typeface="Calibri" panose="020F0502020204030204" pitchFamily="34" charset="0"/>
                <a:ea typeface="Calibri" panose="020F0502020204030204" pitchFamily="34" charset="0"/>
                <a:cs typeface="Times New Roman" panose="02020603050405020304" pitchFamily="18" charset="0"/>
              </a:rPr>
              <a:t> (no date) </a:t>
            </a:r>
            <a:r>
              <a:rPr lang="en-US" sz="1050" i="1" dirty="0">
                <a:effectLst/>
                <a:latin typeface="Calibri" panose="020F0502020204030204" pitchFamily="34" charset="0"/>
                <a:ea typeface="Calibri" panose="020F0502020204030204" pitchFamily="34" charset="0"/>
                <a:cs typeface="Times New Roman" panose="02020603050405020304" pitchFamily="18" charset="0"/>
              </a:rPr>
              <a:t>The Education Company</a:t>
            </a:r>
            <a:r>
              <a:rPr lang="en-US" sz="1050" dirty="0">
                <a:effectLst/>
                <a:latin typeface="Calibri" panose="020F0502020204030204" pitchFamily="34" charset="0"/>
                <a:ea typeface="Calibri" panose="020F0502020204030204" pitchFamily="34" charset="0"/>
                <a:cs typeface="Times New Roman" panose="02020603050405020304" pitchFamily="18" charset="0"/>
              </a:rPr>
              <a:t>. Available at: https://</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www.educationcompany.co.uk</a:t>
            </a:r>
            <a:r>
              <a:rPr lang="en-US" sz="1050" dirty="0">
                <a:effectLst/>
                <a:latin typeface="Calibri" panose="020F0502020204030204" pitchFamily="34" charset="0"/>
                <a:ea typeface="Calibri" panose="020F0502020204030204" pitchFamily="34" charset="0"/>
                <a:cs typeface="Times New Roman" panose="02020603050405020304" pitchFamily="18" charset="0"/>
              </a:rPr>
              <a:t>/knowledge-bank/</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uk</a:t>
            </a:r>
            <a:r>
              <a:rPr lang="en-US" sz="1050" dirty="0">
                <a:effectLst/>
                <a:latin typeface="Calibri" panose="020F0502020204030204" pitchFamily="34" charset="0"/>
                <a:ea typeface="Calibri" panose="020F0502020204030204" pitchFamily="34" charset="0"/>
                <a:cs typeface="Times New Roman" panose="02020603050405020304" pitchFamily="18" charset="0"/>
              </a:rPr>
              <a:t>-education-data/</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organisations</a:t>
            </a:r>
            <a:r>
              <a:rPr lang="en-US" sz="1050" dirty="0">
                <a:effectLst/>
                <a:latin typeface="Calibri" panose="020F0502020204030204" pitchFamily="34" charset="0"/>
                <a:ea typeface="Calibri" panose="020F0502020204030204" pitchFamily="34" charset="0"/>
                <a:cs typeface="Times New Roman" panose="02020603050405020304" pitchFamily="18" charset="0"/>
              </a:rPr>
              <a:t>/ (Accessed: February 27, 2023).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186262" indent="0">
              <a:buNone/>
            </a:pPr>
            <a:r>
              <a:rPr lang="en-US" sz="1050" i="1" dirty="0" err="1">
                <a:effectLst/>
                <a:latin typeface="Calibri" panose="020F0502020204030204" pitchFamily="34" charset="0"/>
                <a:ea typeface="Calibri" panose="020F0502020204030204" pitchFamily="34" charset="0"/>
                <a:cs typeface="Times New Roman" panose="02020603050405020304" pitchFamily="18" charset="0"/>
              </a:rPr>
              <a:t>Organisations</a:t>
            </a:r>
            <a:r>
              <a:rPr lang="en-US" sz="1050" dirty="0">
                <a:effectLst/>
                <a:latin typeface="Calibri" panose="020F0502020204030204" pitchFamily="34" charset="0"/>
                <a:ea typeface="Calibri" panose="020F0502020204030204" pitchFamily="34" charset="0"/>
                <a:cs typeface="Times New Roman" panose="02020603050405020304" pitchFamily="18" charset="0"/>
              </a:rPr>
              <a:t> (no date) </a:t>
            </a:r>
            <a:r>
              <a:rPr lang="en-US" sz="1050" i="1" dirty="0">
                <a:effectLst/>
                <a:latin typeface="Calibri" panose="020F0502020204030204" pitchFamily="34" charset="0"/>
                <a:ea typeface="Calibri" panose="020F0502020204030204" pitchFamily="34" charset="0"/>
                <a:cs typeface="Times New Roman" panose="02020603050405020304" pitchFamily="18" charset="0"/>
              </a:rPr>
              <a:t>The Education Company</a:t>
            </a:r>
            <a:r>
              <a:rPr lang="en-US" sz="1050" dirty="0">
                <a:effectLst/>
                <a:latin typeface="Calibri" panose="020F0502020204030204" pitchFamily="34" charset="0"/>
                <a:ea typeface="Calibri" panose="020F0502020204030204" pitchFamily="34" charset="0"/>
                <a:cs typeface="Times New Roman" panose="02020603050405020304" pitchFamily="18" charset="0"/>
              </a:rPr>
              <a:t>. Available at: https://</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www.educationcompany.co.uk</a:t>
            </a:r>
            <a:r>
              <a:rPr lang="en-US" sz="1050" dirty="0">
                <a:effectLst/>
                <a:latin typeface="Calibri" panose="020F0502020204030204" pitchFamily="34" charset="0"/>
                <a:ea typeface="Calibri" panose="020F0502020204030204" pitchFamily="34" charset="0"/>
                <a:cs typeface="Times New Roman" panose="02020603050405020304" pitchFamily="18" charset="0"/>
              </a:rPr>
              <a:t>/knowledge-bank/</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uk</a:t>
            </a:r>
            <a:r>
              <a:rPr lang="en-US" sz="1050" dirty="0">
                <a:effectLst/>
                <a:latin typeface="Calibri" panose="020F0502020204030204" pitchFamily="34" charset="0"/>
                <a:ea typeface="Calibri" panose="020F0502020204030204" pitchFamily="34" charset="0"/>
                <a:cs typeface="Times New Roman" panose="02020603050405020304" pitchFamily="18" charset="0"/>
              </a:rPr>
              <a:t>-education-data/</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organisations</a:t>
            </a:r>
            <a:r>
              <a:rPr lang="en-US" sz="1050" dirty="0">
                <a:effectLst/>
                <a:latin typeface="Calibri" panose="020F0502020204030204" pitchFamily="34" charset="0"/>
                <a:ea typeface="Calibri" panose="020F0502020204030204" pitchFamily="34" charset="0"/>
                <a:cs typeface="Times New Roman" panose="02020603050405020304" pitchFamily="18" charset="0"/>
              </a:rPr>
              <a:t>/ (Accessed: February 27, 2023).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186262" indent="0">
              <a:buNone/>
            </a:pPr>
            <a:r>
              <a:rPr lang="en-US" sz="1050" i="1" dirty="0">
                <a:effectLst/>
                <a:latin typeface="Calibri" panose="020F0502020204030204" pitchFamily="34" charset="0"/>
                <a:ea typeface="Calibri" panose="020F0502020204030204" pitchFamily="34" charset="0"/>
                <a:cs typeface="Times New Roman" panose="02020603050405020304" pitchFamily="18" charset="0"/>
              </a:rPr>
              <a:t>Primary national curriculum - GOV.UK</a:t>
            </a:r>
            <a:r>
              <a:rPr lang="en-US" sz="1050" dirty="0">
                <a:effectLst/>
                <a:latin typeface="Calibri" panose="020F0502020204030204" pitchFamily="34" charset="0"/>
                <a:ea typeface="Calibri" panose="020F0502020204030204" pitchFamily="34" charset="0"/>
                <a:cs typeface="Times New Roman" panose="02020603050405020304" pitchFamily="18" charset="0"/>
              </a:rPr>
              <a:t> (no date) </a:t>
            </a:r>
            <a:r>
              <a:rPr lang="en-US" sz="1050" i="1" dirty="0">
                <a:effectLst/>
                <a:latin typeface="Calibri" panose="020F0502020204030204" pitchFamily="34" charset="0"/>
                <a:ea typeface="Calibri" panose="020F0502020204030204" pitchFamily="34" charset="0"/>
                <a:cs typeface="Times New Roman" panose="02020603050405020304" pitchFamily="18" charset="0"/>
              </a:rPr>
              <a:t>The </a:t>
            </a:r>
            <a:r>
              <a:rPr lang="en-US" sz="1050" i="1" dirty="0" err="1">
                <a:effectLst/>
                <a:latin typeface="Calibri" panose="020F0502020204030204" pitchFamily="34" charset="0"/>
                <a:ea typeface="Calibri" panose="020F0502020204030204" pitchFamily="34" charset="0"/>
                <a:cs typeface="Times New Roman" panose="02020603050405020304" pitchFamily="18" charset="0"/>
              </a:rPr>
              <a:t>Natioanl</a:t>
            </a:r>
            <a:r>
              <a:rPr lang="en-US" sz="1050" i="1" dirty="0">
                <a:effectLst/>
                <a:latin typeface="Calibri" panose="020F0502020204030204" pitchFamily="34" charset="0"/>
                <a:ea typeface="Calibri" panose="020F0502020204030204" pitchFamily="34" charset="0"/>
                <a:cs typeface="Times New Roman" panose="02020603050405020304" pitchFamily="18" charset="0"/>
              </a:rPr>
              <a:t> Curriculum in England</a:t>
            </a:r>
            <a:r>
              <a:rPr lang="en-US" sz="1050" dirty="0">
                <a:effectLst/>
                <a:latin typeface="Calibri" panose="020F0502020204030204" pitchFamily="34" charset="0"/>
                <a:ea typeface="Calibri" panose="020F0502020204030204" pitchFamily="34" charset="0"/>
                <a:cs typeface="Times New Roman" panose="02020603050405020304" pitchFamily="18" charset="0"/>
              </a:rPr>
              <a:t>. Department for Education. Available at: https://</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assets.publishing.service.gov.uk</a:t>
            </a:r>
            <a:r>
              <a:rPr lang="en-US" sz="1050" dirty="0">
                <a:effectLst/>
                <a:latin typeface="Calibri" panose="020F0502020204030204" pitchFamily="34" charset="0"/>
                <a:ea typeface="Calibri" panose="020F0502020204030204" pitchFamily="34" charset="0"/>
                <a:cs typeface="Times New Roman" panose="02020603050405020304" pitchFamily="18" charset="0"/>
              </a:rPr>
              <a:t>/government/uploads/system/uploads/</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attachment_data</a:t>
            </a:r>
            <a:r>
              <a:rPr lang="en-US" sz="1050" dirty="0">
                <a:effectLst/>
                <a:latin typeface="Calibri" panose="020F0502020204030204" pitchFamily="34" charset="0"/>
                <a:ea typeface="Calibri" panose="020F0502020204030204" pitchFamily="34" charset="0"/>
                <a:cs typeface="Times New Roman" panose="02020603050405020304" pitchFamily="18" charset="0"/>
              </a:rPr>
              <a:t>/file/425601/</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PRIMARY_national_curriculum.pdf</a:t>
            </a:r>
            <a:r>
              <a:rPr lang="en-US" sz="1050" dirty="0">
                <a:effectLst/>
                <a:latin typeface="Calibri" panose="020F0502020204030204" pitchFamily="34" charset="0"/>
                <a:ea typeface="Calibri" panose="020F0502020204030204" pitchFamily="34" charset="0"/>
                <a:cs typeface="Times New Roman" panose="02020603050405020304" pitchFamily="18" charset="0"/>
              </a:rPr>
              <a:t> (Accessed: February 28, 2023).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186262" indent="0">
              <a:buNone/>
            </a:pPr>
            <a:r>
              <a:rPr lang="en-US" sz="1050" dirty="0">
                <a:effectLst/>
                <a:latin typeface="Calibri" panose="020F0502020204030204" pitchFamily="34" charset="0"/>
                <a:ea typeface="Calibri" panose="020F0502020204030204" pitchFamily="34" charset="0"/>
                <a:cs typeface="Times New Roman" panose="02020603050405020304" pitchFamily="18" charset="0"/>
              </a:rPr>
              <a:t>Published by                                    D. Clark and 24, N. (2022) </a:t>
            </a:r>
            <a:r>
              <a:rPr lang="en-US" sz="1050" i="1" dirty="0">
                <a:effectLst/>
                <a:latin typeface="Calibri" panose="020F0502020204030204" pitchFamily="34" charset="0"/>
                <a:ea typeface="Calibri" panose="020F0502020204030204" pitchFamily="34" charset="0"/>
                <a:cs typeface="Times New Roman" panose="02020603050405020304" pitchFamily="18" charset="0"/>
              </a:rPr>
              <a:t>Schools in the UK 2022</a:t>
            </a: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r>
              <a:rPr lang="en-US" sz="1050" i="1" dirty="0">
                <a:effectLst/>
                <a:latin typeface="Calibri" panose="020F0502020204030204" pitchFamily="34" charset="0"/>
                <a:ea typeface="Calibri" panose="020F0502020204030204" pitchFamily="34" charset="0"/>
                <a:cs typeface="Times New Roman" panose="02020603050405020304" pitchFamily="18" charset="0"/>
              </a:rPr>
              <a:t>Statista</a:t>
            </a:r>
            <a:r>
              <a:rPr lang="en-US" sz="1050" dirty="0">
                <a:effectLst/>
                <a:latin typeface="Calibri" panose="020F0502020204030204" pitchFamily="34" charset="0"/>
                <a:ea typeface="Calibri" panose="020F0502020204030204" pitchFamily="34" charset="0"/>
                <a:cs typeface="Times New Roman" panose="02020603050405020304" pitchFamily="18" charset="0"/>
              </a:rPr>
              <a:t>. Available at: https://</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www.statista.com</a:t>
            </a:r>
            <a:r>
              <a:rPr lang="en-US" sz="1050" dirty="0">
                <a:effectLst/>
                <a:latin typeface="Calibri" panose="020F0502020204030204" pitchFamily="34" charset="0"/>
                <a:ea typeface="Calibri" panose="020F0502020204030204" pitchFamily="34" charset="0"/>
                <a:cs typeface="Times New Roman" panose="02020603050405020304" pitchFamily="18" charset="0"/>
              </a:rPr>
              <a:t>/statistics/283575/number-of-schools-in-the-united-kingdom/ (Accessed: February 27, 2023).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186262" indent="0">
              <a:buNone/>
            </a:pPr>
            <a:r>
              <a:rPr lang="en-US" sz="1050" dirty="0">
                <a:effectLst/>
                <a:latin typeface="Calibri" panose="020F0502020204030204" pitchFamily="34" charset="0"/>
                <a:ea typeface="Calibri" panose="020F0502020204030204" pitchFamily="34" charset="0"/>
                <a:cs typeface="Times New Roman" panose="02020603050405020304" pitchFamily="18" charset="0"/>
              </a:rPr>
              <a:t>Published by                                    D. Clark and 7, D. (2022) </a:t>
            </a:r>
            <a:r>
              <a:rPr lang="en-US" sz="1050" i="1" dirty="0">
                <a:effectLst/>
                <a:latin typeface="Calibri" panose="020F0502020204030204" pitchFamily="34" charset="0"/>
                <a:ea typeface="Calibri" panose="020F0502020204030204" pitchFamily="34" charset="0"/>
                <a:cs typeface="Times New Roman" panose="02020603050405020304" pitchFamily="18" charset="0"/>
              </a:rPr>
              <a:t>Full-time teachers in the UK 2022</a:t>
            </a: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r>
              <a:rPr lang="en-US" sz="1050" i="1" dirty="0">
                <a:effectLst/>
                <a:latin typeface="Calibri" panose="020F0502020204030204" pitchFamily="34" charset="0"/>
                <a:ea typeface="Calibri" panose="020F0502020204030204" pitchFamily="34" charset="0"/>
                <a:cs typeface="Times New Roman" panose="02020603050405020304" pitchFamily="18" charset="0"/>
              </a:rPr>
              <a:t>Statista</a:t>
            </a:r>
            <a:r>
              <a:rPr lang="en-US" sz="1050" dirty="0">
                <a:effectLst/>
                <a:latin typeface="Calibri" panose="020F0502020204030204" pitchFamily="34" charset="0"/>
                <a:ea typeface="Calibri" panose="020F0502020204030204" pitchFamily="34" charset="0"/>
                <a:cs typeface="Times New Roman" panose="02020603050405020304" pitchFamily="18" charset="0"/>
              </a:rPr>
              <a:t>. Available at: https://</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www.statista.com</a:t>
            </a:r>
            <a:r>
              <a:rPr lang="en-US" sz="1050" dirty="0">
                <a:effectLst/>
                <a:latin typeface="Calibri" panose="020F0502020204030204" pitchFamily="34" charset="0"/>
                <a:ea typeface="Calibri" panose="020F0502020204030204" pitchFamily="34" charset="0"/>
                <a:cs typeface="Times New Roman" panose="02020603050405020304" pitchFamily="18" charset="0"/>
              </a:rPr>
              <a:t>/statistics/478929/teachers-in-the-</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uk</a:t>
            </a:r>
            <a:r>
              <a:rPr lang="en-US" sz="1050" dirty="0">
                <a:effectLst/>
                <a:latin typeface="Calibri" panose="020F0502020204030204" pitchFamily="34" charset="0"/>
                <a:ea typeface="Calibri" panose="020F0502020204030204" pitchFamily="34" charset="0"/>
                <a:cs typeface="Times New Roman" panose="02020603050405020304" pitchFamily="18" charset="0"/>
              </a:rPr>
              <a:t>/ (Accessed: February 27, 2023).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186262" indent="0">
              <a:buNone/>
            </a:pPr>
            <a:r>
              <a:rPr lang="en-US" sz="1050" i="1" dirty="0">
                <a:effectLst/>
                <a:latin typeface="Calibri" panose="020F0502020204030204" pitchFamily="34" charset="0"/>
                <a:ea typeface="Calibri" panose="020F0502020204030204" pitchFamily="34" charset="0"/>
                <a:cs typeface="Times New Roman" panose="02020603050405020304" pitchFamily="18" charset="0"/>
              </a:rPr>
              <a:t>Routes into teaching : Which paths can trainees take?</a:t>
            </a:r>
            <a:r>
              <a:rPr lang="en-US" sz="1050" dirty="0">
                <a:effectLst/>
                <a:latin typeface="Calibri" panose="020F0502020204030204" pitchFamily="34" charset="0"/>
                <a:ea typeface="Calibri" panose="020F0502020204030204" pitchFamily="34" charset="0"/>
                <a:cs typeface="Times New Roman" panose="02020603050405020304" pitchFamily="18" charset="0"/>
              </a:rPr>
              <a:t> (no date). Available at: https://</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www.tes.com</a:t>
            </a:r>
            <a:r>
              <a:rPr lang="en-US" sz="1050" dirty="0">
                <a:effectLst/>
                <a:latin typeface="Calibri" panose="020F0502020204030204" pitchFamily="34" charset="0"/>
                <a:ea typeface="Calibri" panose="020F0502020204030204" pitchFamily="34" charset="0"/>
                <a:cs typeface="Times New Roman" panose="02020603050405020304" pitchFamily="18" charset="0"/>
              </a:rPr>
              <a:t>/tesv2/files/</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instituteblog</a:t>
            </a:r>
            <a:r>
              <a:rPr lang="en-US" sz="1050" dirty="0">
                <a:effectLst/>
                <a:latin typeface="Calibri" panose="020F0502020204030204" pitchFamily="34" charset="0"/>
                <a:ea typeface="Calibri" panose="020F0502020204030204" pitchFamily="34" charset="0"/>
                <a:cs typeface="Times New Roman" panose="02020603050405020304" pitchFamily="18" charset="0"/>
              </a:rPr>
              <a:t>-inline/tes_institute_-</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routes_into_teaching_infographic.pdf</a:t>
            </a:r>
            <a:r>
              <a:rPr lang="en-US" sz="1050" dirty="0">
                <a:effectLst/>
                <a:latin typeface="Calibri" panose="020F0502020204030204" pitchFamily="34" charset="0"/>
                <a:ea typeface="Calibri" panose="020F0502020204030204" pitchFamily="34" charset="0"/>
                <a:cs typeface="Times New Roman" panose="02020603050405020304" pitchFamily="18" charset="0"/>
              </a:rPr>
              <a:t> (Accessed: February 27, 2023).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186262" indent="0">
              <a:buNone/>
            </a:pPr>
            <a:r>
              <a:rPr lang="en-US" sz="1050" i="1" dirty="0">
                <a:effectLst/>
                <a:latin typeface="Calibri" panose="020F0502020204030204" pitchFamily="34" charset="0"/>
                <a:ea typeface="Calibri" panose="020F0502020204030204" pitchFamily="34" charset="0"/>
                <a:cs typeface="Times New Roman" panose="02020603050405020304" pitchFamily="18" charset="0"/>
              </a:rPr>
              <a:t>School holidays in England</a:t>
            </a:r>
            <a:r>
              <a:rPr lang="en-US" sz="1050" dirty="0">
                <a:effectLst/>
                <a:latin typeface="Calibri" panose="020F0502020204030204" pitchFamily="34" charset="0"/>
                <a:ea typeface="Calibri" panose="020F0502020204030204" pitchFamily="34" charset="0"/>
                <a:cs typeface="Times New Roman" panose="02020603050405020304" pitchFamily="18" charset="0"/>
              </a:rPr>
              <a:t> (no date) </a:t>
            </a:r>
            <a:r>
              <a:rPr lang="en-US" sz="1050" i="1" dirty="0">
                <a:effectLst/>
                <a:latin typeface="Calibri" panose="020F0502020204030204" pitchFamily="34" charset="0"/>
                <a:ea typeface="Calibri" panose="020F0502020204030204" pitchFamily="34" charset="0"/>
                <a:cs typeface="Times New Roman" panose="02020603050405020304" pitchFamily="18" charset="0"/>
              </a:rPr>
              <a:t>image: Title</a:t>
            </a:r>
            <a:r>
              <a:rPr lang="en-US" sz="1050" dirty="0">
                <a:effectLst/>
                <a:latin typeface="Calibri" panose="020F0502020204030204" pitchFamily="34" charset="0"/>
                <a:ea typeface="Calibri" panose="020F0502020204030204" pitchFamily="34" charset="0"/>
                <a:cs typeface="Times New Roman" panose="02020603050405020304" pitchFamily="18" charset="0"/>
              </a:rPr>
              <a:t>. Available at: http://</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projectbritain.com</a:t>
            </a:r>
            <a:r>
              <a:rPr lang="en-US" sz="1050" dirty="0">
                <a:effectLst/>
                <a:latin typeface="Calibri" panose="020F0502020204030204" pitchFamily="34" charset="0"/>
                <a:ea typeface="Calibri" panose="020F0502020204030204" pitchFamily="34" charset="0"/>
                <a:cs typeface="Times New Roman" panose="02020603050405020304" pitchFamily="18" charset="0"/>
              </a:rPr>
              <a:t>/education/</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terms.html</a:t>
            </a:r>
            <a:r>
              <a:rPr lang="en-US" sz="1050" dirty="0">
                <a:effectLst/>
                <a:latin typeface="Calibri" panose="020F0502020204030204" pitchFamily="34" charset="0"/>
                <a:ea typeface="Calibri" panose="020F0502020204030204" pitchFamily="34" charset="0"/>
                <a:cs typeface="Times New Roman" panose="02020603050405020304" pitchFamily="18" charset="0"/>
              </a:rPr>
              <a:t> (Accessed: February 27, 2023).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186262" indent="0">
              <a:buNone/>
            </a:pPr>
            <a:r>
              <a:rPr lang="en-US" sz="1050" i="1" dirty="0">
                <a:effectLst/>
                <a:latin typeface="Calibri" panose="020F0502020204030204" pitchFamily="34" charset="0"/>
                <a:ea typeface="Calibri" panose="020F0502020204030204" pitchFamily="34" charset="0"/>
                <a:cs typeface="Times New Roman" panose="02020603050405020304" pitchFamily="18" charset="0"/>
              </a:rPr>
              <a:t>Term dates and events</a:t>
            </a:r>
            <a:r>
              <a:rPr lang="en-US" sz="1050" dirty="0">
                <a:effectLst/>
                <a:latin typeface="Calibri" panose="020F0502020204030204" pitchFamily="34" charset="0"/>
                <a:ea typeface="Calibri" panose="020F0502020204030204" pitchFamily="34" charset="0"/>
                <a:cs typeface="Times New Roman" panose="02020603050405020304" pitchFamily="18" charset="0"/>
              </a:rPr>
              <a:t> (no date) </a:t>
            </a:r>
            <a:r>
              <a:rPr lang="en-US" sz="1050" i="1" dirty="0">
                <a:effectLst/>
                <a:latin typeface="Calibri" panose="020F0502020204030204" pitchFamily="34" charset="0"/>
                <a:ea typeface="Calibri" panose="020F0502020204030204" pitchFamily="34" charset="0"/>
                <a:cs typeface="Times New Roman" panose="02020603050405020304" pitchFamily="18" charset="0"/>
              </a:rPr>
              <a:t>MOULTON SCHOOL</a:t>
            </a:r>
            <a:r>
              <a:rPr lang="en-US" sz="1050" dirty="0">
                <a:effectLst/>
                <a:latin typeface="Calibri" panose="020F0502020204030204" pitchFamily="34" charset="0"/>
                <a:ea typeface="Calibri" panose="020F0502020204030204" pitchFamily="34" charset="0"/>
                <a:cs typeface="Times New Roman" panose="02020603050405020304" pitchFamily="18" charset="0"/>
              </a:rPr>
              <a:t>. Moulton School. Available at: https://</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www.moultonschool.co.uk</a:t>
            </a:r>
            <a:r>
              <a:rPr lang="en-US" sz="1050" dirty="0">
                <a:effectLst/>
                <a:latin typeface="Calibri" panose="020F0502020204030204" pitchFamily="34" charset="0"/>
                <a:ea typeface="Calibri" panose="020F0502020204030204" pitchFamily="34" charset="0"/>
                <a:cs typeface="Times New Roman" panose="02020603050405020304" pitchFamily="18" charset="0"/>
              </a:rPr>
              <a:t>/home/parents/key-information/term-dates-and-events/ (Accessed: February 27, 2023).</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186262" indent="0">
              <a:buNone/>
            </a:pPr>
            <a:r>
              <a:rPr lang="en-US" sz="1050" i="1" dirty="0">
                <a:effectLst/>
                <a:latin typeface="Calibri" panose="020F0502020204030204" pitchFamily="34" charset="0"/>
                <a:ea typeface="Calibri" panose="020F0502020204030204" pitchFamily="34" charset="0"/>
                <a:cs typeface="Times New Roman" panose="02020603050405020304" pitchFamily="18" charset="0"/>
              </a:rPr>
              <a:t>The Teachers’ Union - </a:t>
            </a:r>
            <a:r>
              <a:rPr lang="en-US" sz="1050" i="1" dirty="0" err="1">
                <a:effectLst/>
                <a:latin typeface="Calibri" panose="020F0502020204030204" pitchFamily="34" charset="0"/>
                <a:ea typeface="Calibri" panose="020F0502020204030204" pitchFamily="34" charset="0"/>
                <a:cs typeface="Times New Roman" panose="02020603050405020304" pitchFamily="18" charset="0"/>
              </a:rPr>
              <a:t>nasuwt.org.uk</a:t>
            </a:r>
            <a:r>
              <a:rPr lang="en-US" sz="1050" dirty="0">
                <a:effectLst/>
                <a:latin typeface="Calibri" panose="020F0502020204030204" pitchFamily="34" charset="0"/>
                <a:ea typeface="Calibri" panose="020F0502020204030204" pitchFamily="34" charset="0"/>
                <a:cs typeface="Times New Roman" panose="02020603050405020304" pitchFamily="18" charset="0"/>
              </a:rPr>
              <a:t> (no date). Available at: https://</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www.nasuwt.org.uk</a:t>
            </a:r>
            <a:r>
              <a:rPr lang="en-US" sz="1050" dirty="0">
                <a:effectLst/>
                <a:latin typeface="Calibri" panose="020F0502020204030204" pitchFamily="34" charset="0"/>
                <a:ea typeface="Calibri" panose="020F0502020204030204" pitchFamily="34" charset="0"/>
                <a:cs typeface="Times New Roman" panose="02020603050405020304" pitchFamily="18" charset="0"/>
              </a:rPr>
              <a:t>/static/c4b7b523-eeb7-4f92-bd1fa0d8d97bb250/Teachers-Pay-Scales-2022-England-exc-London.pdf (Accessed: February 27, 2023).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186262" indent="0">
              <a:buNone/>
            </a:pPr>
            <a:r>
              <a:rPr lang="en-GB" sz="1050" dirty="0" err="1">
                <a:effectLst/>
                <a:latin typeface="Calibri" panose="020F0502020204030204" pitchFamily="34" charset="0"/>
                <a:ea typeface="Calibri" panose="020F0502020204030204" pitchFamily="34" charset="0"/>
                <a:cs typeface="Times New Roman" panose="02020603050405020304" pitchFamily="18" charset="0"/>
              </a:rPr>
              <a:t>Uk.sagepub.com</a:t>
            </a:r>
            <a:r>
              <a:rPr lang="en-GB" sz="1050" dirty="0">
                <a:effectLst/>
                <a:latin typeface="Calibri" panose="020F0502020204030204" pitchFamily="34" charset="0"/>
                <a:ea typeface="Calibri" panose="020F0502020204030204" pitchFamily="34" charset="0"/>
                <a:cs typeface="Times New Roman" panose="02020603050405020304" pitchFamily="18" charset="0"/>
              </a:rPr>
              <a:t>. 2009. </a:t>
            </a:r>
            <a:r>
              <a:rPr lang="en-GB" sz="1050" i="1" dirty="0">
                <a:effectLst/>
                <a:latin typeface="Calibri" panose="020F0502020204030204" pitchFamily="34" charset="0"/>
                <a:ea typeface="Calibri" panose="020F0502020204030204" pitchFamily="34" charset="0"/>
                <a:cs typeface="Times New Roman" panose="02020603050405020304" pitchFamily="18" charset="0"/>
              </a:rPr>
              <a:t>REFLECTION AND REFLEXIVITY: WHAT AND WHY</a:t>
            </a:r>
            <a:r>
              <a:rPr lang="en-GB" sz="1050" dirty="0">
                <a:effectLst/>
                <a:latin typeface="Calibri" panose="020F0502020204030204" pitchFamily="34" charset="0"/>
                <a:ea typeface="Calibri" panose="020F0502020204030204" pitchFamily="34" charset="0"/>
                <a:cs typeface="Times New Roman" panose="02020603050405020304" pitchFamily="18" charset="0"/>
              </a:rPr>
              <a:t>. [online] Available at: &lt;https://</a:t>
            </a:r>
            <a:r>
              <a:rPr lang="en-GB" sz="1050" dirty="0" err="1">
                <a:effectLst/>
                <a:latin typeface="Calibri" panose="020F0502020204030204" pitchFamily="34" charset="0"/>
                <a:ea typeface="Calibri" panose="020F0502020204030204" pitchFamily="34" charset="0"/>
                <a:cs typeface="Times New Roman" panose="02020603050405020304" pitchFamily="18" charset="0"/>
              </a:rPr>
              <a:t>uk.sagepub.com</a:t>
            </a:r>
            <a:r>
              <a:rPr lang="en-GB" sz="1050" dirty="0">
                <a:effectLst/>
                <a:latin typeface="Calibri" panose="020F0502020204030204" pitchFamily="34" charset="0"/>
                <a:ea typeface="Calibri" panose="020F0502020204030204" pitchFamily="34" charset="0"/>
                <a:cs typeface="Times New Roman" panose="02020603050405020304" pitchFamily="18" charset="0"/>
              </a:rPr>
              <a:t>/sites/default/files/</a:t>
            </a:r>
            <a:r>
              <a:rPr lang="en-GB" sz="1050" dirty="0" err="1">
                <a:effectLst/>
                <a:latin typeface="Calibri" panose="020F0502020204030204" pitchFamily="34" charset="0"/>
                <a:ea typeface="Calibri" panose="020F0502020204030204" pitchFamily="34" charset="0"/>
                <a:cs typeface="Times New Roman" panose="02020603050405020304" pitchFamily="18" charset="0"/>
              </a:rPr>
              <a:t>upm</a:t>
            </a:r>
            <a:r>
              <a:rPr lang="en-GB" sz="1050" dirty="0">
                <a:effectLst/>
                <a:latin typeface="Calibri" panose="020F0502020204030204" pitchFamily="34" charset="0"/>
                <a:ea typeface="Calibri" panose="020F0502020204030204" pitchFamily="34" charset="0"/>
                <a:cs typeface="Times New Roman" panose="02020603050405020304" pitchFamily="18" charset="0"/>
              </a:rPr>
              <a:t>-binaries/32441_01_Bolton_3e_Ch_01.pdf&gt; [Accessed 29 December 2020].</a:t>
            </a:r>
          </a:p>
          <a:p>
            <a:pPr marL="0" indent="0">
              <a:spcAft>
                <a:spcPts val="1000"/>
              </a:spcAft>
              <a:buNone/>
            </a:pPr>
            <a:endParaRPr lang="en-US" sz="200" dirty="0">
              <a:effectLst/>
            </a:endParaRPr>
          </a:p>
        </p:txBody>
      </p:sp>
    </p:spTree>
    <p:extLst>
      <p:ext uri="{BB962C8B-B14F-4D97-AF65-F5344CB8AC3E}">
        <p14:creationId xmlns:p14="http://schemas.microsoft.com/office/powerpoint/2010/main" val="3544194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7AFDD-9371-4DE2-8E4E-AACEE5D1CC6A}"/>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sz="3400" b="1" kern="1200" dirty="0">
                <a:solidFill>
                  <a:schemeClr val="tx1"/>
                </a:solidFill>
                <a:latin typeface="+mj-lt"/>
                <a:ea typeface="+mj-ea"/>
                <a:cs typeface="+mj-cs"/>
              </a:rPr>
              <a:t>Number of </a:t>
            </a:r>
            <a:r>
              <a:rPr lang="en-US" sz="3400" b="1" u="sng" kern="1200" dirty="0">
                <a:solidFill>
                  <a:schemeClr val="tx1"/>
                </a:solidFill>
                <a:latin typeface="+mj-lt"/>
                <a:ea typeface="+mj-ea"/>
                <a:cs typeface="+mj-cs"/>
              </a:rPr>
              <a:t>students </a:t>
            </a:r>
            <a:r>
              <a:rPr lang="en-US" sz="3400" b="1" kern="1200" dirty="0">
                <a:solidFill>
                  <a:schemeClr val="tx1"/>
                </a:solidFill>
                <a:latin typeface="+mj-lt"/>
                <a:ea typeface="+mj-ea"/>
                <a:cs typeface="+mj-cs"/>
              </a:rPr>
              <a:t>in the UK from 2010/2022</a:t>
            </a:r>
          </a:p>
        </p:txBody>
      </p:sp>
      <p:sp>
        <p:nvSpPr>
          <p:cNvPr id="10" name="Rectangle 9">
            <a:extLst>
              <a:ext uri="{FF2B5EF4-FFF2-40B4-BE49-F238E27FC236}">
                <a16:creationId xmlns:a16="http://schemas.microsoft.com/office/drawing/2014/main" id="{30DBB906-BE3E-14D6-0408-D94AB7D4DB5E}"/>
              </a:ext>
            </a:extLst>
          </p:cNvPr>
          <p:cNvSpPr/>
          <p:nvPr/>
        </p:nvSpPr>
        <p:spPr>
          <a:xfrm>
            <a:off x="648931" y="2438400"/>
            <a:ext cx="3505494" cy="3785419"/>
          </a:xfrm>
          <a:prstGeom prst="rect">
            <a:avLst/>
          </a:prstGeom>
        </p:spPr>
        <p:txBody>
          <a:bodyPr vert="horz" lIns="91440" tIns="45720" rIns="91440" bIns="45720" rtlCol="0">
            <a:normAutofit/>
          </a:bodyPr>
          <a:lstStyle/>
          <a:p>
            <a:pPr>
              <a:lnSpc>
                <a:spcPct val="90000"/>
              </a:lnSpc>
              <a:spcAft>
                <a:spcPts val="600"/>
              </a:spcAft>
            </a:pPr>
            <a:endParaRPr lang="en-US" sz="2000" dirty="0"/>
          </a:p>
        </p:txBody>
      </p:sp>
      <p:sp>
        <p:nvSpPr>
          <p:cNvPr id="31" name="Rectangle 3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Chart, bar chart&#10;&#10;Description automatically generated">
            <a:extLst>
              <a:ext uri="{FF2B5EF4-FFF2-40B4-BE49-F238E27FC236}">
                <a16:creationId xmlns:a16="http://schemas.microsoft.com/office/drawing/2014/main" id="{496E9B00-08A5-7D6C-265F-1EEA0491EF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05862" y="1313087"/>
            <a:ext cx="6019331" cy="4228579"/>
          </a:xfrm>
          <a:prstGeom prst="rect">
            <a:avLst/>
          </a:prstGeom>
          <a:effectLst/>
        </p:spPr>
      </p:pic>
      <p:sp>
        <p:nvSpPr>
          <p:cNvPr id="16" name="TextBox 15">
            <a:extLst>
              <a:ext uri="{FF2B5EF4-FFF2-40B4-BE49-F238E27FC236}">
                <a16:creationId xmlns:a16="http://schemas.microsoft.com/office/drawing/2014/main" id="{715120A2-4AA1-BE3D-805D-443A53ABAC57}"/>
              </a:ext>
            </a:extLst>
          </p:cNvPr>
          <p:cNvSpPr txBox="1"/>
          <p:nvPr/>
        </p:nvSpPr>
        <p:spPr>
          <a:xfrm>
            <a:off x="642399" y="3453946"/>
            <a:ext cx="3945699" cy="1754326"/>
          </a:xfrm>
          <a:prstGeom prst="rect">
            <a:avLst/>
          </a:prstGeom>
          <a:noFill/>
        </p:spPr>
        <p:txBody>
          <a:bodyPr wrap="square">
            <a:spAutoFit/>
          </a:bodyPr>
          <a:lstStyle/>
          <a:p>
            <a:r>
              <a:rPr lang="en-GB" b="1" i="0" dirty="0">
                <a:effectLst/>
                <a:latin typeface="Open Sans" panose="020B0606030504020204" pitchFamily="34" charset="0"/>
              </a:rPr>
              <a:t>There were over </a:t>
            </a:r>
            <a:r>
              <a:rPr lang="en-GB" b="1" i="0" dirty="0">
                <a:solidFill>
                  <a:srgbClr val="FF0000"/>
                </a:solidFill>
                <a:effectLst/>
                <a:latin typeface="Open Sans" panose="020B0606030504020204" pitchFamily="34" charset="0"/>
              </a:rPr>
              <a:t>10.6 million students </a:t>
            </a:r>
            <a:r>
              <a:rPr lang="en-GB" b="1" i="0" dirty="0">
                <a:effectLst/>
                <a:latin typeface="Open Sans" panose="020B0606030504020204" pitchFamily="34" charset="0"/>
              </a:rPr>
              <a:t>attending schools in the United Kingdom in 2021/22, compared with 10.5 million in the previous year and 9.65 million in 2010/11.</a:t>
            </a:r>
            <a:endParaRPr lang="en-US" b="1" dirty="0"/>
          </a:p>
        </p:txBody>
      </p:sp>
      <p:sp>
        <p:nvSpPr>
          <p:cNvPr id="24" name="TextBox 23">
            <a:extLst>
              <a:ext uri="{FF2B5EF4-FFF2-40B4-BE49-F238E27FC236}">
                <a16:creationId xmlns:a16="http://schemas.microsoft.com/office/drawing/2014/main" id="{525011E9-591D-6E84-429A-FFCE4FDC7F44}"/>
              </a:ext>
            </a:extLst>
          </p:cNvPr>
          <p:cNvSpPr txBox="1"/>
          <p:nvPr/>
        </p:nvSpPr>
        <p:spPr>
          <a:xfrm>
            <a:off x="5447069" y="5882187"/>
            <a:ext cx="6096000" cy="341632"/>
          </a:xfrm>
          <a:prstGeom prst="rect">
            <a:avLst/>
          </a:prstGeom>
          <a:noFill/>
        </p:spPr>
        <p:txBody>
          <a:bodyPr wrap="square">
            <a:spAutoFit/>
          </a:bodyPr>
          <a:lstStyle/>
          <a:p>
            <a:pPr>
              <a:lnSpc>
                <a:spcPct val="90000"/>
              </a:lnSpc>
              <a:spcAft>
                <a:spcPts val="600"/>
              </a:spcAft>
            </a:pPr>
            <a:r>
              <a:rPr lang="en-US" sz="1800" dirty="0"/>
              <a:t>(Published by D. Clark &amp; 24, 2022)</a:t>
            </a:r>
          </a:p>
        </p:txBody>
      </p:sp>
    </p:spTree>
    <p:extLst>
      <p:ext uri="{BB962C8B-B14F-4D97-AF65-F5344CB8AC3E}">
        <p14:creationId xmlns:p14="http://schemas.microsoft.com/office/powerpoint/2010/main" val="2729028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080FA-ECC2-BFF6-3F7D-0BDFE023504B}"/>
              </a:ext>
            </a:extLst>
          </p:cNvPr>
          <p:cNvSpPr>
            <a:spLocks noGrp="1"/>
          </p:cNvSpPr>
          <p:nvPr>
            <p:ph type="title"/>
          </p:nvPr>
        </p:nvSpPr>
        <p:spPr>
          <a:xfrm>
            <a:off x="648929" y="629266"/>
            <a:ext cx="3505495" cy="1622321"/>
          </a:xfrm>
        </p:spPr>
        <p:txBody>
          <a:bodyPr>
            <a:normAutofit fontScale="90000"/>
          </a:bodyPr>
          <a:lstStyle/>
          <a:p>
            <a:r>
              <a:rPr lang="en-US" b="1" u="sng" dirty="0"/>
              <a:t>Student-Teacher Ratios </a:t>
            </a:r>
            <a:r>
              <a:rPr lang="en-US" b="1" dirty="0"/>
              <a:t>Globally</a:t>
            </a:r>
          </a:p>
        </p:txBody>
      </p:sp>
      <p:sp>
        <p:nvSpPr>
          <p:cNvPr id="9" name="Content Placeholder 8">
            <a:extLst>
              <a:ext uri="{FF2B5EF4-FFF2-40B4-BE49-F238E27FC236}">
                <a16:creationId xmlns:a16="http://schemas.microsoft.com/office/drawing/2014/main" id="{9DC08A85-63AB-483A-1100-D8334552F479}"/>
              </a:ext>
            </a:extLst>
          </p:cNvPr>
          <p:cNvSpPr>
            <a:spLocks noGrp="1"/>
          </p:cNvSpPr>
          <p:nvPr>
            <p:ph idx="1"/>
          </p:nvPr>
        </p:nvSpPr>
        <p:spPr>
          <a:xfrm>
            <a:off x="375314" y="2447467"/>
            <a:ext cx="3951458" cy="4317893"/>
          </a:xfrm>
        </p:spPr>
        <p:txBody>
          <a:bodyPr>
            <a:normAutofit lnSpcReduction="10000"/>
          </a:bodyPr>
          <a:lstStyle/>
          <a:p>
            <a:pPr marL="0" indent="0" algn="just" fontAlgn="base">
              <a:buNone/>
            </a:pPr>
            <a:r>
              <a:rPr lang="en-GB" sz="1900" b="0" i="0" dirty="0">
                <a:effectLst/>
              </a:rPr>
              <a:t>Around the world, schools are struggling to recruit teachers before the start of the school year… </a:t>
            </a:r>
            <a:r>
              <a:rPr lang="en-GB" sz="1900" b="1" i="0" dirty="0">
                <a:effectLst/>
              </a:rPr>
              <a:t>as low </a:t>
            </a:r>
            <a:r>
              <a:rPr lang="en-GB" sz="1900" b="1" i="0" dirty="0">
                <a:effectLst/>
                <a:hlinkClick r:id="rId3">
                  <a:extLst>
                    <a:ext uri="{A12FA001-AC4F-418D-AE19-62706E023703}">
                      <ahyp:hlinkClr xmlns:ahyp="http://schemas.microsoft.com/office/drawing/2018/hyperlinkcolor" val="tx"/>
                    </a:ext>
                  </a:extLst>
                </a:hlinkClick>
              </a:rPr>
              <a:t>salaries</a:t>
            </a:r>
            <a:r>
              <a:rPr lang="en-GB" sz="1900" b="1" i="0" dirty="0">
                <a:effectLst/>
              </a:rPr>
              <a:t> and burnout from the pandemic are leading to a mass exodus from the profession.</a:t>
            </a:r>
          </a:p>
          <a:p>
            <a:pPr marL="0" indent="0" algn="just" fontAlgn="base">
              <a:buNone/>
            </a:pPr>
            <a:r>
              <a:rPr lang="en-GB" sz="1900" b="0" i="0" dirty="0">
                <a:effectLst/>
              </a:rPr>
              <a:t>If the situation continues, </a:t>
            </a:r>
            <a:r>
              <a:rPr lang="en-GB" sz="1900" b="0" i="0" dirty="0">
                <a:effectLst/>
                <a:hlinkClick r:id="rId4">
                  <a:extLst>
                    <a:ext uri="{A12FA001-AC4F-418D-AE19-62706E023703}">
                      <ahyp:hlinkClr xmlns:ahyp="http://schemas.microsoft.com/office/drawing/2018/hyperlinkcolor" val="tx"/>
                    </a:ext>
                  </a:extLst>
                </a:hlinkClick>
              </a:rPr>
              <a:t>teaching unions warn</a:t>
            </a:r>
            <a:r>
              <a:rPr lang="en-GB" sz="1900" b="0" i="0" dirty="0">
                <a:effectLst/>
              </a:rPr>
              <a:t>, it could lead to a detrimental impact on pupils’ progress, attainment and behaviour. </a:t>
            </a:r>
            <a:endParaRPr lang="en-GB" sz="1900" dirty="0"/>
          </a:p>
          <a:p>
            <a:pPr marL="0" indent="0" algn="just" fontAlgn="base">
              <a:buNone/>
            </a:pPr>
            <a:r>
              <a:rPr lang="en-GB" sz="1900" b="1" i="0" dirty="0">
                <a:effectLst/>
              </a:rPr>
              <a:t>While the student-staff ratio alone does not guarantee academic success, </a:t>
            </a:r>
            <a:r>
              <a:rPr lang="en-GB" sz="1900" b="0" i="0" dirty="0">
                <a:effectLst/>
              </a:rPr>
              <a:t>with teaching styles, teaching methods and extra-curricular choices also as influencing factors, </a:t>
            </a:r>
            <a:r>
              <a:rPr lang="en-GB" sz="1900" b="1" i="0" dirty="0">
                <a:effectLst/>
              </a:rPr>
              <a:t>the majority of teachers believe it is important.</a:t>
            </a:r>
            <a:endParaRPr lang="en-US" sz="2000" dirty="0"/>
          </a:p>
        </p:txBody>
      </p:sp>
      <p:sp>
        <p:nvSpPr>
          <p:cNvPr id="12" name="Rectangle 1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hart&#10;&#10;Description automatically generated">
            <a:extLst>
              <a:ext uri="{FF2B5EF4-FFF2-40B4-BE49-F238E27FC236}">
                <a16:creationId xmlns:a16="http://schemas.microsoft.com/office/drawing/2014/main" id="{EDDDFDD7-EEC3-40C2-D431-CED056D5C4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0184" y="807593"/>
            <a:ext cx="4990686" cy="5239568"/>
          </a:xfrm>
          <a:prstGeom prst="rect">
            <a:avLst/>
          </a:prstGeom>
          <a:effectLst/>
        </p:spPr>
      </p:pic>
      <p:sp>
        <p:nvSpPr>
          <p:cNvPr id="6" name="TextBox 5">
            <a:extLst>
              <a:ext uri="{FF2B5EF4-FFF2-40B4-BE49-F238E27FC236}">
                <a16:creationId xmlns:a16="http://schemas.microsoft.com/office/drawing/2014/main" id="{18F776EA-C9C4-F853-4480-7BB4A7424C90}"/>
              </a:ext>
            </a:extLst>
          </p:cNvPr>
          <p:cNvSpPr txBox="1"/>
          <p:nvPr/>
        </p:nvSpPr>
        <p:spPr>
          <a:xfrm>
            <a:off x="7647225" y="6386961"/>
            <a:ext cx="2289025" cy="369332"/>
          </a:xfrm>
          <a:prstGeom prst="rect">
            <a:avLst/>
          </a:prstGeom>
          <a:noFill/>
        </p:spPr>
        <p:txBody>
          <a:bodyPr wrap="none" rtlCol="0">
            <a:spAutoFit/>
          </a:bodyPr>
          <a:lstStyle/>
          <a:p>
            <a:r>
              <a:rPr lang="en-GB" b="0" i="0" dirty="0">
                <a:solidFill>
                  <a:srgbClr val="333333"/>
                </a:solidFill>
                <a:effectLst/>
                <a:latin typeface="Aspira Webfont"/>
              </a:rPr>
              <a:t>(Fleck &amp; Richter, 2022)</a:t>
            </a:r>
            <a:endParaRPr lang="en-US" dirty="0"/>
          </a:p>
        </p:txBody>
      </p:sp>
    </p:spTree>
    <p:extLst>
      <p:ext uri="{BB962C8B-B14F-4D97-AF65-F5344CB8AC3E}">
        <p14:creationId xmlns:p14="http://schemas.microsoft.com/office/powerpoint/2010/main" val="2447999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49F14-6D14-44E6-8F7D-E4C03B72FD68}"/>
              </a:ext>
            </a:extLst>
          </p:cNvPr>
          <p:cNvSpPr>
            <a:spLocks noGrp="1"/>
          </p:cNvSpPr>
          <p:nvPr>
            <p:ph type="title"/>
          </p:nvPr>
        </p:nvSpPr>
        <p:spPr>
          <a:xfrm>
            <a:off x="648929" y="629266"/>
            <a:ext cx="3505495" cy="1622321"/>
          </a:xfrm>
        </p:spPr>
        <p:txBody>
          <a:bodyPr>
            <a:normAutofit/>
          </a:bodyPr>
          <a:lstStyle/>
          <a:p>
            <a:r>
              <a:rPr lang="en-GB" sz="3400" dirty="0"/>
              <a:t>Number of </a:t>
            </a:r>
            <a:r>
              <a:rPr lang="en-GB" sz="3400" b="1" dirty="0"/>
              <a:t>teachers</a:t>
            </a:r>
            <a:r>
              <a:rPr lang="en-GB" sz="3400" dirty="0"/>
              <a:t> in the UK from 2010/ 2022</a:t>
            </a:r>
          </a:p>
        </p:txBody>
      </p:sp>
      <p:sp>
        <p:nvSpPr>
          <p:cNvPr id="9" name="Content Placeholder 8">
            <a:extLst>
              <a:ext uri="{FF2B5EF4-FFF2-40B4-BE49-F238E27FC236}">
                <a16:creationId xmlns:a16="http://schemas.microsoft.com/office/drawing/2014/main" id="{D82A7F21-1682-ABAB-2FDD-7A4EC9F89782}"/>
              </a:ext>
            </a:extLst>
          </p:cNvPr>
          <p:cNvSpPr>
            <a:spLocks noGrp="1"/>
          </p:cNvSpPr>
          <p:nvPr>
            <p:ph idx="1"/>
          </p:nvPr>
        </p:nvSpPr>
        <p:spPr>
          <a:xfrm>
            <a:off x="648931" y="2438400"/>
            <a:ext cx="3505494" cy="3785419"/>
          </a:xfrm>
        </p:spPr>
        <p:txBody>
          <a:bodyPr>
            <a:normAutofit/>
          </a:bodyPr>
          <a:lstStyle/>
          <a:p>
            <a:pPr marL="0" indent="0">
              <a:buNone/>
            </a:pPr>
            <a:r>
              <a:rPr lang="en-GB" b="0" i="0" u="none" strike="noStrike" dirty="0">
                <a:effectLst/>
                <a:latin typeface="Open Sans" panose="020B0606030504020204" pitchFamily="34" charset="0"/>
              </a:rPr>
              <a:t>In 2021/22 there were over </a:t>
            </a:r>
            <a:r>
              <a:rPr lang="en-GB" b="0" i="0" u="none" strike="noStrike" dirty="0">
                <a:solidFill>
                  <a:srgbClr val="FF0000"/>
                </a:solidFill>
                <a:effectLst/>
                <a:latin typeface="Open Sans" panose="020B0606030504020204" pitchFamily="34" charset="0"/>
              </a:rPr>
              <a:t>636,799 full-time equivalent teachers </a:t>
            </a:r>
            <a:r>
              <a:rPr lang="en-GB" b="0" i="0" u="none" strike="noStrike" dirty="0">
                <a:effectLst/>
                <a:latin typeface="Open Sans" panose="020B0606030504020204" pitchFamily="34" charset="0"/>
              </a:rPr>
              <a:t>working in the UK, compared with 636,344 in the previous year. </a:t>
            </a:r>
          </a:p>
        </p:txBody>
      </p:sp>
      <p:sp>
        <p:nvSpPr>
          <p:cNvPr id="19" name="Rectangle 1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hart, bar chart&#10;&#10;Description automatically generated">
            <a:extLst>
              <a:ext uri="{FF2B5EF4-FFF2-40B4-BE49-F238E27FC236}">
                <a16:creationId xmlns:a16="http://schemas.microsoft.com/office/drawing/2014/main" id="{F7EFE451-B909-43F2-FEF5-53C21DE1BC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5862" y="1440998"/>
            <a:ext cx="6019331" cy="3972757"/>
          </a:xfrm>
          <a:prstGeom prst="rect">
            <a:avLst/>
          </a:prstGeom>
          <a:effectLst/>
        </p:spPr>
      </p:pic>
      <p:sp>
        <p:nvSpPr>
          <p:cNvPr id="7" name="TextBox 6">
            <a:extLst>
              <a:ext uri="{FF2B5EF4-FFF2-40B4-BE49-F238E27FC236}">
                <a16:creationId xmlns:a16="http://schemas.microsoft.com/office/drawing/2014/main" id="{09EFB8A1-E947-670A-05FD-C63736A05FC1}"/>
              </a:ext>
            </a:extLst>
          </p:cNvPr>
          <p:cNvSpPr txBox="1"/>
          <p:nvPr/>
        </p:nvSpPr>
        <p:spPr>
          <a:xfrm>
            <a:off x="5405862" y="5882187"/>
            <a:ext cx="6096000" cy="341632"/>
          </a:xfrm>
          <a:prstGeom prst="rect">
            <a:avLst/>
          </a:prstGeom>
          <a:noFill/>
        </p:spPr>
        <p:txBody>
          <a:bodyPr wrap="square">
            <a:spAutoFit/>
          </a:bodyPr>
          <a:lstStyle/>
          <a:p>
            <a:pPr>
              <a:lnSpc>
                <a:spcPct val="90000"/>
              </a:lnSpc>
              <a:spcAft>
                <a:spcPts val="600"/>
              </a:spcAft>
            </a:pPr>
            <a:r>
              <a:rPr lang="en-GB" dirty="0"/>
              <a:t>(Published by D. Clark &amp; 7, 2022)</a:t>
            </a:r>
            <a:endParaRPr lang="en-US" sz="1800" dirty="0"/>
          </a:p>
        </p:txBody>
      </p:sp>
    </p:spTree>
    <p:extLst>
      <p:ext uri="{BB962C8B-B14F-4D97-AF65-F5344CB8AC3E}">
        <p14:creationId xmlns:p14="http://schemas.microsoft.com/office/powerpoint/2010/main" val="2725353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796EC-A147-51B3-066D-F3E6583E3909}"/>
              </a:ext>
            </a:extLst>
          </p:cNvPr>
          <p:cNvSpPr>
            <a:spLocks noGrp="1"/>
          </p:cNvSpPr>
          <p:nvPr>
            <p:ph type="title"/>
          </p:nvPr>
        </p:nvSpPr>
        <p:spPr>
          <a:xfrm>
            <a:off x="648929" y="629266"/>
            <a:ext cx="3505495" cy="1622321"/>
          </a:xfrm>
        </p:spPr>
        <p:txBody>
          <a:bodyPr>
            <a:normAutofit/>
          </a:bodyPr>
          <a:lstStyle/>
          <a:p>
            <a:r>
              <a:rPr lang="en-US" sz="3700" b="1" dirty="0">
                <a:hlinkClick r:id="rId2"/>
              </a:rPr>
              <a:t>Subject Key Stage Allocation</a:t>
            </a:r>
            <a:endParaRPr lang="en-US" sz="3700" b="1" dirty="0"/>
          </a:p>
        </p:txBody>
      </p:sp>
      <p:sp>
        <p:nvSpPr>
          <p:cNvPr id="9" name="Content Placeholder 8">
            <a:extLst>
              <a:ext uri="{FF2B5EF4-FFF2-40B4-BE49-F238E27FC236}">
                <a16:creationId xmlns:a16="http://schemas.microsoft.com/office/drawing/2014/main" id="{4C8FB727-4FA0-9D2A-855E-E48E3EFAE497}"/>
              </a:ext>
            </a:extLst>
          </p:cNvPr>
          <p:cNvSpPr>
            <a:spLocks noGrp="1"/>
          </p:cNvSpPr>
          <p:nvPr>
            <p:ph idx="1"/>
          </p:nvPr>
        </p:nvSpPr>
        <p:spPr>
          <a:xfrm>
            <a:off x="648931" y="2438400"/>
            <a:ext cx="3505494" cy="3785419"/>
          </a:xfrm>
        </p:spPr>
        <p:txBody>
          <a:bodyPr>
            <a:normAutofit/>
          </a:bodyPr>
          <a:lstStyle/>
          <a:p>
            <a:pPr marL="0" indent="0">
              <a:buNone/>
            </a:pPr>
            <a:r>
              <a:rPr lang="en-US" sz="3200" dirty="0"/>
              <a:t>The structure of the national curriculum in terms of which subjects are compulsory at each key stage is set out in this table. </a:t>
            </a:r>
          </a:p>
        </p:txBody>
      </p:sp>
      <p:sp>
        <p:nvSpPr>
          <p:cNvPr id="19" name="Rectangle 1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able&#10;&#10;Description automatically generated">
            <a:extLst>
              <a:ext uri="{FF2B5EF4-FFF2-40B4-BE49-F238E27FC236}">
                <a16:creationId xmlns:a16="http://schemas.microsoft.com/office/drawing/2014/main" id="{D28226F7-60DC-12B2-4A82-B764D0E9B8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5862" y="1132507"/>
            <a:ext cx="6019331" cy="4589740"/>
          </a:xfrm>
          <a:prstGeom prst="rect">
            <a:avLst/>
          </a:prstGeom>
          <a:effectLst/>
        </p:spPr>
      </p:pic>
      <p:sp>
        <p:nvSpPr>
          <p:cNvPr id="8" name="TextBox 7">
            <a:extLst>
              <a:ext uri="{FF2B5EF4-FFF2-40B4-BE49-F238E27FC236}">
                <a16:creationId xmlns:a16="http://schemas.microsoft.com/office/drawing/2014/main" id="{B934C095-FC85-823B-BDD7-E6D0E306C161}"/>
              </a:ext>
            </a:extLst>
          </p:cNvPr>
          <p:cNvSpPr txBox="1"/>
          <p:nvPr/>
        </p:nvSpPr>
        <p:spPr>
          <a:xfrm>
            <a:off x="10129212" y="6320711"/>
            <a:ext cx="1578574" cy="369332"/>
          </a:xfrm>
          <a:prstGeom prst="rect">
            <a:avLst/>
          </a:prstGeom>
          <a:noFill/>
        </p:spPr>
        <p:txBody>
          <a:bodyPr wrap="none" rtlCol="0">
            <a:spAutoFit/>
          </a:bodyPr>
          <a:lstStyle/>
          <a:p>
            <a:r>
              <a:rPr lang="en-US" dirty="0"/>
              <a:t>(GOV.UK,2021)</a:t>
            </a:r>
          </a:p>
        </p:txBody>
      </p:sp>
    </p:spTree>
    <p:extLst>
      <p:ext uri="{BB962C8B-B14F-4D97-AF65-F5344CB8AC3E}">
        <p14:creationId xmlns:p14="http://schemas.microsoft.com/office/powerpoint/2010/main" val="2389101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alendar&#10;&#10;Description automatically generated">
            <a:extLst>
              <a:ext uri="{FF2B5EF4-FFF2-40B4-BE49-F238E27FC236}">
                <a16:creationId xmlns:a16="http://schemas.microsoft.com/office/drawing/2014/main" id="{3AEBBF16-5E28-5BE8-CAF0-AB32C47510A5}"/>
              </a:ext>
            </a:extLst>
          </p:cNvPr>
          <p:cNvPicPr>
            <a:picLocks noChangeAspect="1"/>
          </p:cNvPicPr>
          <p:nvPr/>
        </p:nvPicPr>
        <p:blipFill rotWithShape="1">
          <a:blip r:embed="rId3">
            <a:extLst>
              <a:ext uri="{28A0092B-C50C-407E-A947-70E740481C1C}">
                <a14:useLocalDpi xmlns:a14="http://schemas.microsoft.com/office/drawing/2010/main" val="0"/>
              </a:ext>
            </a:extLst>
          </a:blip>
          <a:srcRect t="8732" r="-1" b="18559"/>
          <a:stretch/>
        </p:blipFill>
        <p:spPr>
          <a:xfrm>
            <a:off x="320040" y="320040"/>
            <a:ext cx="11548872" cy="4303462"/>
          </a:xfrm>
          <a:prstGeom prst="rect">
            <a:avLst/>
          </a:prstGeom>
        </p:spPr>
      </p:pic>
      <p:sp>
        <p:nvSpPr>
          <p:cNvPr id="48" name="Rectangle 47">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EDDA27-262D-4350-B5CB-A56CCFCE98A7}"/>
              </a:ext>
            </a:extLst>
          </p:cNvPr>
          <p:cNvSpPr>
            <a:spLocks noGrp="1"/>
          </p:cNvSpPr>
          <p:nvPr>
            <p:ph type="title"/>
          </p:nvPr>
        </p:nvSpPr>
        <p:spPr>
          <a:xfrm>
            <a:off x="841248" y="5009083"/>
            <a:ext cx="2889504" cy="1345997"/>
          </a:xfrm>
        </p:spPr>
        <p:txBody>
          <a:bodyPr vert="horz" lIns="91440" tIns="45720" rIns="91440" bIns="45720" rtlCol="0" anchor="ctr">
            <a:normAutofit/>
          </a:bodyPr>
          <a:lstStyle/>
          <a:p>
            <a:r>
              <a:rPr lang="en-US" sz="2600" b="1">
                <a:solidFill>
                  <a:schemeClr val="bg1"/>
                </a:solidFill>
              </a:rPr>
              <a:t>Typical structure of school year</a:t>
            </a:r>
          </a:p>
        </p:txBody>
      </p:sp>
      <p:cxnSp>
        <p:nvCxnSpPr>
          <p:cNvPr id="50" name="Straight Connector 49">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6" name="Content Placeholder 35">
            <a:extLst>
              <a:ext uri="{FF2B5EF4-FFF2-40B4-BE49-F238E27FC236}">
                <a16:creationId xmlns:a16="http://schemas.microsoft.com/office/drawing/2014/main" id="{1E3ACB63-C3D2-FC9D-5F2F-89831156D26C}"/>
              </a:ext>
            </a:extLst>
          </p:cNvPr>
          <p:cNvSpPr>
            <a:spLocks noGrp="1"/>
          </p:cNvSpPr>
          <p:nvPr>
            <p:ph idx="1"/>
          </p:nvPr>
        </p:nvSpPr>
        <p:spPr>
          <a:xfrm>
            <a:off x="4379976" y="5009083"/>
            <a:ext cx="6976872" cy="1345997"/>
          </a:xfrm>
        </p:spPr>
        <p:txBody>
          <a:bodyPr anchor="ctr">
            <a:normAutofit fontScale="62500" lnSpcReduction="20000"/>
          </a:bodyPr>
          <a:lstStyle/>
          <a:p>
            <a:r>
              <a:rPr lang="en-US" sz="1700" dirty="0">
                <a:solidFill>
                  <a:schemeClr val="bg1"/>
                </a:solidFill>
              </a:rPr>
              <a:t>Schools open for 195 days a year</a:t>
            </a:r>
          </a:p>
          <a:p>
            <a:r>
              <a:rPr lang="en-US" sz="1700" dirty="0">
                <a:solidFill>
                  <a:schemeClr val="bg1"/>
                </a:solidFill>
              </a:rPr>
              <a:t>Schools open between 8 – 9 and close between 3 – 4pm. </a:t>
            </a:r>
          </a:p>
          <a:p>
            <a:r>
              <a:rPr lang="en-US" sz="1700" dirty="0">
                <a:solidFill>
                  <a:schemeClr val="bg1"/>
                </a:solidFill>
              </a:rPr>
              <a:t>6 terms (semesters), separated by holidays (vacations)</a:t>
            </a:r>
          </a:p>
          <a:p>
            <a:r>
              <a:rPr lang="en-US" sz="1700" dirty="0">
                <a:solidFill>
                  <a:schemeClr val="bg1"/>
                </a:solidFill>
              </a:rPr>
              <a:t>Holidays/ vacations: Christmas (2 </a:t>
            </a:r>
            <a:r>
              <a:rPr lang="en-US" sz="1700" dirty="0" err="1">
                <a:solidFill>
                  <a:schemeClr val="bg1"/>
                </a:solidFill>
              </a:rPr>
              <a:t>wks</a:t>
            </a:r>
            <a:r>
              <a:rPr lang="en-US" sz="1700" dirty="0">
                <a:solidFill>
                  <a:schemeClr val="bg1"/>
                </a:solidFill>
              </a:rPr>
              <a:t>); Spring (2 </a:t>
            </a:r>
            <a:r>
              <a:rPr lang="en-US" sz="1700" dirty="0" err="1">
                <a:solidFill>
                  <a:schemeClr val="bg1"/>
                </a:solidFill>
              </a:rPr>
              <a:t>wks</a:t>
            </a:r>
            <a:r>
              <a:rPr lang="en-US" sz="1700" dirty="0">
                <a:solidFill>
                  <a:schemeClr val="bg1"/>
                </a:solidFill>
              </a:rPr>
              <a:t>); Summer (6 </a:t>
            </a:r>
            <a:r>
              <a:rPr lang="en-US" sz="1700" dirty="0" err="1">
                <a:solidFill>
                  <a:schemeClr val="bg1"/>
                </a:solidFill>
              </a:rPr>
              <a:t>wks</a:t>
            </a:r>
            <a:r>
              <a:rPr lang="en-US" sz="1700" dirty="0">
                <a:solidFill>
                  <a:schemeClr val="bg1"/>
                </a:solidFill>
              </a:rPr>
              <a:t>); 1 weeks at end of every odd numbered term </a:t>
            </a:r>
          </a:p>
          <a:p>
            <a:r>
              <a:rPr lang="en-US" sz="1700" dirty="0">
                <a:solidFill>
                  <a:schemeClr val="bg1"/>
                </a:solidFill>
              </a:rPr>
              <a:t>School year starts beginning of September</a:t>
            </a:r>
          </a:p>
        </p:txBody>
      </p:sp>
      <p:sp>
        <p:nvSpPr>
          <p:cNvPr id="6" name="TextBox 5">
            <a:extLst>
              <a:ext uri="{FF2B5EF4-FFF2-40B4-BE49-F238E27FC236}">
                <a16:creationId xmlns:a16="http://schemas.microsoft.com/office/drawing/2014/main" id="{EEF0380F-A66B-9399-8FD8-8C50311C4D88}"/>
              </a:ext>
            </a:extLst>
          </p:cNvPr>
          <p:cNvSpPr txBox="1"/>
          <p:nvPr/>
        </p:nvSpPr>
        <p:spPr>
          <a:xfrm flipH="1">
            <a:off x="9139215" y="2531166"/>
            <a:ext cx="2416681" cy="369332"/>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D0BBA678-3299-8B69-AE52-00A19A8D5B64}"/>
              </a:ext>
            </a:extLst>
          </p:cNvPr>
          <p:cNvSpPr txBox="1"/>
          <p:nvPr/>
        </p:nvSpPr>
        <p:spPr>
          <a:xfrm>
            <a:off x="753385" y="4327563"/>
            <a:ext cx="3306551" cy="276999"/>
          </a:xfrm>
          <a:prstGeom prst="rect">
            <a:avLst/>
          </a:prstGeom>
          <a:noFill/>
        </p:spPr>
        <p:txBody>
          <a:bodyPr wrap="square" rtlCol="0">
            <a:spAutoFit/>
          </a:bodyPr>
          <a:lstStyle/>
          <a:p>
            <a:r>
              <a:rPr lang="en-US" sz="1200" dirty="0">
                <a:solidFill>
                  <a:schemeClr val="bg1"/>
                </a:solidFill>
              </a:rPr>
              <a:t>(Moulton school, 2023)</a:t>
            </a:r>
          </a:p>
        </p:txBody>
      </p:sp>
      <p:sp>
        <p:nvSpPr>
          <p:cNvPr id="8" name="TextBox 7">
            <a:extLst>
              <a:ext uri="{FF2B5EF4-FFF2-40B4-BE49-F238E27FC236}">
                <a16:creationId xmlns:a16="http://schemas.microsoft.com/office/drawing/2014/main" id="{E76BA50F-02C2-2FEC-7722-3230641EA42C}"/>
              </a:ext>
            </a:extLst>
          </p:cNvPr>
          <p:cNvSpPr txBox="1"/>
          <p:nvPr/>
        </p:nvSpPr>
        <p:spPr>
          <a:xfrm>
            <a:off x="9709460" y="6251441"/>
            <a:ext cx="3282584" cy="261610"/>
          </a:xfrm>
          <a:prstGeom prst="rect">
            <a:avLst/>
          </a:prstGeom>
          <a:noFill/>
        </p:spPr>
        <p:txBody>
          <a:bodyPr wrap="square">
            <a:spAutoFit/>
          </a:bodyPr>
          <a:lstStyle/>
          <a:p>
            <a:r>
              <a:rPr lang="en-GB" sz="1050" dirty="0">
                <a:solidFill>
                  <a:schemeClr val="bg1"/>
                </a:solidFill>
              </a:rPr>
              <a:t>(School holidays in England, 2023)</a:t>
            </a:r>
            <a:endParaRPr lang="en-US" sz="1050" dirty="0">
              <a:solidFill>
                <a:schemeClr val="bg1"/>
              </a:solidFill>
            </a:endParaRPr>
          </a:p>
        </p:txBody>
      </p:sp>
    </p:spTree>
    <p:extLst>
      <p:ext uri="{BB962C8B-B14F-4D97-AF65-F5344CB8AC3E}">
        <p14:creationId xmlns:p14="http://schemas.microsoft.com/office/powerpoint/2010/main" val="247181190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F03FE-C676-4B85-AE78-D481147BF4C6}"/>
              </a:ext>
            </a:extLst>
          </p:cNvPr>
          <p:cNvSpPr>
            <a:spLocks noGrp="1"/>
          </p:cNvSpPr>
          <p:nvPr>
            <p:ph type="title"/>
          </p:nvPr>
        </p:nvSpPr>
        <p:spPr>
          <a:xfrm>
            <a:off x="648929" y="629266"/>
            <a:ext cx="3505495" cy="1622321"/>
          </a:xfrm>
        </p:spPr>
        <p:txBody>
          <a:bodyPr vert="horz" lIns="91440" tIns="45720" rIns="91440" bIns="45720" rtlCol="0">
            <a:normAutofit/>
          </a:bodyPr>
          <a:lstStyle/>
          <a:p>
            <a:r>
              <a:rPr lang="en-US" b="1" kern="1200" dirty="0">
                <a:latin typeface="+mj-lt"/>
                <a:ea typeface="+mj-ea"/>
                <a:cs typeface="+mj-cs"/>
              </a:rPr>
              <a:t>Phases of education</a:t>
            </a:r>
          </a:p>
        </p:txBody>
      </p:sp>
      <p:sp>
        <p:nvSpPr>
          <p:cNvPr id="14" name="Content Placeholder 13">
            <a:extLst>
              <a:ext uri="{FF2B5EF4-FFF2-40B4-BE49-F238E27FC236}">
                <a16:creationId xmlns:a16="http://schemas.microsoft.com/office/drawing/2014/main" id="{B115880C-A980-8185-5B19-656EC74DCC29}"/>
              </a:ext>
            </a:extLst>
          </p:cNvPr>
          <p:cNvSpPr>
            <a:spLocks noGrp="1"/>
          </p:cNvSpPr>
          <p:nvPr>
            <p:ph idx="1"/>
          </p:nvPr>
        </p:nvSpPr>
        <p:spPr>
          <a:xfrm>
            <a:off x="648931" y="2438400"/>
            <a:ext cx="3505494" cy="3785419"/>
          </a:xfrm>
        </p:spPr>
        <p:txBody>
          <a:bodyPr>
            <a:normAutofit/>
          </a:bodyPr>
          <a:lstStyle/>
          <a:p>
            <a:pPr marL="0" indent="0">
              <a:buNone/>
            </a:pPr>
            <a:r>
              <a:rPr lang="en-US" sz="2000" dirty="0"/>
              <a:t>UK education pathway outlined as:</a:t>
            </a:r>
          </a:p>
          <a:p>
            <a:r>
              <a:rPr lang="en-US" sz="2000" dirty="0"/>
              <a:t>Early Years/ Foundation Stage</a:t>
            </a:r>
          </a:p>
          <a:p>
            <a:r>
              <a:rPr lang="en-US" sz="2000" dirty="0"/>
              <a:t>Primary</a:t>
            </a:r>
          </a:p>
          <a:p>
            <a:r>
              <a:rPr lang="en-US" sz="2000" dirty="0"/>
              <a:t>Secondary</a:t>
            </a:r>
          </a:p>
          <a:p>
            <a:r>
              <a:rPr lang="en-US" sz="2000" dirty="0"/>
              <a:t>Further Education</a:t>
            </a:r>
          </a:p>
          <a:p>
            <a:r>
              <a:rPr lang="en-US" sz="2000" dirty="0"/>
              <a:t>Higher Education</a:t>
            </a:r>
          </a:p>
          <a:p>
            <a:r>
              <a:rPr lang="en-US" sz="2000" dirty="0"/>
              <a:t>Adult Education/ Lifelong Learning</a:t>
            </a:r>
          </a:p>
        </p:txBody>
      </p:sp>
      <p:sp>
        <p:nvSpPr>
          <p:cNvPr id="17" name="Rectangle 16">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able&#10;&#10;Description automatically generated">
            <a:extLst>
              <a:ext uri="{FF2B5EF4-FFF2-40B4-BE49-F238E27FC236}">
                <a16:creationId xmlns:a16="http://schemas.microsoft.com/office/drawing/2014/main" id="{AB21B60C-A166-2227-B937-63A8D4C1AF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5862" y="1937592"/>
            <a:ext cx="6019331" cy="2979569"/>
          </a:xfrm>
          <a:prstGeom prst="rect">
            <a:avLst/>
          </a:prstGeom>
          <a:effectLst/>
        </p:spPr>
      </p:pic>
      <p:sp>
        <p:nvSpPr>
          <p:cNvPr id="6" name="TextBox 5">
            <a:extLst>
              <a:ext uri="{FF2B5EF4-FFF2-40B4-BE49-F238E27FC236}">
                <a16:creationId xmlns:a16="http://schemas.microsoft.com/office/drawing/2014/main" id="{C028BD8F-085C-E25E-A968-983186006FDA}"/>
              </a:ext>
            </a:extLst>
          </p:cNvPr>
          <p:cNvSpPr txBox="1"/>
          <p:nvPr/>
        </p:nvSpPr>
        <p:spPr>
          <a:xfrm>
            <a:off x="5695078" y="5151779"/>
            <a:ext cx="5440898" cy="646331"/>
          </a:xfrm>
          <a:prstGeom prst="rect">
            <a:avLst/>
          </a:prstGeom>
          <a:noFill/>
        </p:spPr>
        <p:txBody>
          <a:bodyPr wrap="square" rtlCol="0">
            <a:spAutoFit/>
          </a:bodyPr>
          <a:lstStyle/>
          <a:p>
            <a:r>
              <a:rPr lang="en-US" sz="1200" dirty="0"/>
              <a:t>There are exceptions, as with any general rule, e.g. full-age schools teaching pupils aged 4 to 18 and some where pupils attend first schools (4 -), middle schools (8-13), then high schools (14-18)</a:t>
            </a:r>
          </a:p>
        </p:txBody>
      </p:sp>
      <p:pic>
        <p:nvPicPr>
          <p:cNvPr id="7" name="Picture 6" descr="Shape, icon&#10;&#10;Description automatically generated with medium confidence">
            <a:extLst>
              <a:ext uri="{FF2B5EF4-FFF2-40B4-BE49-F238E27FC236}">
                <a16:creationId xmlns:a16="http://schemas.microsoft.com/office/drawing/2014/main" id="{E28CADB8-A01E-0DFB-3C15-88FA1C79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6586" y="1503435"/>
            <a:ext cx="589115" cy="399078"/>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6A2B83C1-1E3B-F89C-6333-98441E8E43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4804" y="1538514"/>
            <a:ext cx="667423" cy="399078"/>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4D863485-DC82-38D5-29D1-173F14FF42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52563" y="1459578"/>
            <a:ext cx="823801" cy="486791"/>
          </a:xfrm>
          <a:prstGeom prst="rect">
            <a:avLst/>
          </a:prstGeom>
        </p:spPr>
      </p:pic>
      <p:pic>
        <p:nvPicPr>
          <p:cNvPr id="11" name="Picture 10" descr="Logo&#10;&#10;Description automatically generated with medium confidence">
            <a:extLst>
              <a:ext uri="{FF2B5EF4-FFF2-40B4-BE49-F238E27FC236}">
                <a16:creationId xmlns:a16="http://schemas.microsoft.com/office/drawing/2014/main" id="{CAC0A3E2-BB99-E489-DB7B-F0B7BF090C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60995" y="1415305"/>
            <a:ext cx="1062090" cy="486791"/>
          </a:xfrm>
          <a:prstGeom prst="rect">
            <a:avLst/>
          </a:prstGeom>
        </p:spPr>
      </p:pic>
    </p:spTree>
    <p:extLst>
      <p:ext uri="{BB962C8B-B14F-4D97-AF65-F5344CB8AC3E}">
        <p14:creationId xmlns:p14="http://schemas.microsoft.com/office/powerpoint/2010/main" val="2601228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9E64E9-2E66-8703-F330-AED57F1FB9DB}"/>
              </a:ext>
            </a:extLst>
          </p:cNvPr>
          <p:cNvSpPr>
            <a:spLocks noGrp="1"/>
          </p:cNvSpPr>
          <p:nvPr>
            <p:ph type="title"/>
          </p:nvPr>
        </p:nvSpPr>
        <p:spPr>
          <a:xfrm>
            <a:off x="630936" y="639520"/>
            <a:ext cx="3429000" cy="1719072"/>
          </a:xfrm>
        </p:spPr>
        <p:txBody>
          <a:bodyPr anchor="b">
            <a:noAutofit/>
          </a:bodyPr>
          <a:lstStyle/>
          <a:p>
            <a:r>
              <a:rPr lang="en-IN" sz="3200" b="1" dirty="0"/>
              <a:t>Statutory assessment in Primary</a:t>
            </a:r>
            <a:endParaRPr lang="en-US" sz="3200" b="1" dirty="0"/>
          </a:p>
        </p:txBody>
      </p:sp>
      <p:sp>
        <p:nvSpPr>
          <p:cNvPr id="16"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BF4FBD98-EEC2-F747-509C-57043437D5E4}"/>
              </a:ext>
            </a:extLst>
          </p:cNvPr>
          <p:cNvSpPr>
            <a:spLocks noGrp="1"/>
          </p:cNvSpPr>
          <p:nvPr>
            <p:ph idx="1"/>
          </p:nvPr>
        </p:nvSpPr>
        <p:spPr>
          <a:xfrm>
            <a:off x="630935" y="2807208"/>
            <a:ext cx="4147893" cy="4050792"/>
          </a:xfrm>
        </p:spPr>
        <p:txBody>
          <a:bodyPr anchor="t">
            <a:normAutofit/>
          </a:bodyPr>
          <a:lstStyle/>
          <a:p>
            <a:pPr algn="l"/>
            <a:r>
              <a:rPr lang="en-US" sz="1400" dirty="0">
                <a:latin typeface="Open Sans" panose="020B0606030504020204" pitchFamily="34" charset="0"/>
                <a:ea typeface="Open Sans" panose="020B0606030504020204" pitchFamily="34" charset="0"/>
                <a:cs typeface="Open Sans" panose="020B0606030504020204" pitchFamily="34" charset="0"/>
              </a:rPr>
              <a:t>Statutory assessment takes two main forms – teacher assessment and national tests. Currently, we draw on teacher assessment in the reception year and a combination of teacher assessment and national tests in key stages 1 and 2, </a:t>
            </a:r>
            <a:r>
              <a:rPr lang="en-US" sz="1400" b="0" i="0" dirty="0">
                <a:solidFill>
                  <a:srgbClr val="202122"/>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colloquially known as </a:t>
            </a:r>
            <a:r>
              <a:rPr lang="en-US" sz="1400" b="1" i="0" dirty="0">
                <a:solidFill>
                  <a:srgbClr val="202122"/>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standard assessment tasks</a:t>
            </a:r>
            <a:r>
              <a:rPr lang="en-US" sz="1400" b="0" i="0" dirty="0">
                <a:solidFill>
                  <a:srgbClr val="202122"/>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 (</a:t>
            </a:r>
            <a:r>
              <a:rPr lang="en-US" sz="1400" b="1" i="0" dirty="0">
                <a:solidFill>
                  <a:srgbClr val="202122"/>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SATs</a:t>
            </a:r>
            <a:r>
              <a:rPr lang="en-US" sz="1400" b="0" i="0" dirty="0">
                <a:solidFill>
                  <a:srgbClr val="202122"/>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a:t>
            </a:r>
          </a:p>
          <a:p>
            <a:pPr algn="l"/>
            <a:r>
              <a:rPr lang="en-US" sz="1400" b="0" i="0" dirty="0">
                <a:solidFill>
                  <a:srgbClr val="202122"/>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The National Curriculum only extends to pupils in Years 1 to 11 of compulsory education in England. Outside of the statutory National Curriculum assessment in years 2 and 6, the only other centrally collected assessment data is from GCSE exams, usually taken in Year 11. For pupils in other year groups there are no </a:t>
            </a:r>
            <a:r>
              <a:rPr lang="en-US" sz="1400" b="0" i="0" dirty="0" err="1">
                <a:solidFill>
                  <a:srgbClr val="202122"/>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centralised</a:t>
            </a:r>
            <a:r>
              <a:rPr lang="en-US" sz="1400" b="0" i="0" dirty="0">
                <a:solidFill>
                  <a:srgbClr val="202122"/>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 assessments, although schools are free to use tests and examinations either of their own making, or purchased from a supplier.</a:t>
            </a:r>
            <a:endParaRPr lang="en-GB" sz="1400" b="0" i="0" dirty="0">
              <a:solidFill>
                <a:srgbClr val="0B3954"/>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377E5BBD-B620-4792-082E-28761D53E4FC}"/>
              </a:ext>
            </a:extLst>
          </p:cNvPr>
          <p:cNvPicPr>
            <a:picLocks noChangeAspect="1"/>
          </p:cNvPicPr>
          <p:nvPr/>
        </p:nvPicPr>
        <p:blipFill>
          <a:blip r:embed="rId3"/>
          <a:stretch>
            <a:fillRect/>
          </a:stretch>
        </p:blipFill>
        <p:spPr>
          <a:xfrm>
            <a:off x="4898571" y="399288"/>
            <a:ext cx="7282766" cy="6226192"/>
          </a:xfrm>
          <a:prstGeom prst="rect">
            <a:avLst/>
          </a:prstGeom>
        </p:spPr>
      </p:pic>
    </p:spTree>
    <p:extLst>
      <p:ext uri="{BB962C8B-B14F-4D97-AF65-F5344CB8AC3E}">
        <p14:creationId xmlns:p14="http://schemas.microsoft.com/office/powerpoint/2010/main" val="12573886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1419</TotalTime>
  <Words>2784</Words>
  <Application>Microsoft Office PowerPoint</Application>
  <PresentationFormat>Widescreen</PresentationFormat>
  <Paragraphs>160</Paragraphs>
  <Slides>21</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Arial</vt:lpstr>
      <vt:lpstr>Aspira Webfont</vt:lpstr>
      <vt:lpstr>Calibri</vt:lpstr>
      <vt:lpstr>Calibri Light</vt:lpstr>
      <vt:lpstr>Open Sans</vt:lpstr>
      <vt:lpstr>Ubuntu</vt:lpstr>
      <vt:lpstr>Office Theme</vt:lpstr>
      <vt:lpstr>International Perspectives on Education</vt:lpstr>
      <vt:lpstr>Number of schools in the UK from 2010/11 to 2021/2022</vt:lpstr>
      <vt:lpstr>Number of students in the UK from 2010/2022</vt:lpstr>
      <vt:lpstr>Student-Teacher Ratios Globally</vt:lpstr>
      <vt:lpstr>Number of teachers in the UK from 2010/ 2022</vt:lpstr>
      <vt:lpstr>Subject Key Stage Allocation</vt:lpstr>
      <vt:lpstr>Typical structure of school year</vt:lpstr>
      <vt:lpstr>Phases of education</vt:lpstr>
      <vt:lpstr>Statutory assessment in Primary</vt:lpstr>
      <vt:lpstr>General Certificate of Secondary Education (GCSE)</vt:lpstr>
      <vt:lpstr>England</vt:lpstr>
      <vt:lpstr>Scotland</vt:lpstr>
      <vt:lpstr>Wales</vt:lpstr>
      <vt:lpstr>Northern Island</vt:lpstr>
      <vt:lpstr>Primary and Secondary Education Pathways</vt:lpstr>
      <vt:lpstr>Secondary and primary education</vt:lpstr>
      <vt:lpstr>PowerPoint Presentation</vt:lpstr>
      <vt:lpstr>PowerPoint Presentation</vt:lpstr>
      <vt:lpstr>Teacher Standards </vt:lpstr>
      <vt:lpstr>Thanks for listening!</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Maria Fox</dc:title>
  <dc:creator>Maria Fox</dc:creator>
  <cp:lastModifiedBy>Manjeena Maria Thomas</cp:lastModifiedBy>
  <cp:revision>41</cp:revision>
  <cp:lastPrinted>2023-02-27T18:43:05Z</cp:lastPrinted>
  <dcterms:created xsi:type="dcterms:W3CDTF">2023-02-27T15:39:49Z</dcterms:created>
  <dcterms:modified xsi:type="dcterms:W3CDTF">2024-04-22T21:21:00Z</dcterms:modified>
</cp:coreProperties>
</file>