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6" r:id="rId3"/>
    <p:sldId id="273" r:id="rId4"/>
    <p:sldId id="274" r:id="rId5"/>
    <p:sldId id="258" r:id="rId6"/>
    <p:sldId id="259" r:id="rId7"/>
    <p:sldId id="260" r:id="rId8"/>
    <p:sldId id="261" r:id="rId9"/>
    <p:sldId id="271" r:id="rId10"/>
    <p:sldId id="275" r:id="rId11"/>
    <p:sldId id="269" r:id="rId12"/>
    <p:sldId id="262" r:id="rId13"/>
    <p:sldId id="277" r:id="rId14"/>
    <p:sldId id="268" r:id="rId15"/>
    <p:sldId id="267" r:id="rId16"/>
    <p:sldId id="263" r:id="rId17"/>
    <p:sldId id="264" r:id="rId18"/>
    <p:sldId id="265" r:id="rId19"/>
    <p:sldId id="266" r:id="rId20"/>
    <p:sldId id="272" r:id="rId21"/>
    <p:sldId id="270"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618"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chin C Mattathil" userId="0eca6b8a52ebef48" providerId="LiveId" clId="{6B38E684-C9C5-4507-88F0-E0FC0B7EEB4B}"/>
    <pc:docChg chg="modSld sldOrd">
      <pc:chgData name="Sachin C Mattathil" userId="0eca6b8a52ebef48" providerId="LiveId" clId="{6B38E684-C9C5-4507-88F0-E0FC0B7EEB4B}" dt="2024-08-06T06:11:26.233" v="1"/>
      <pc:docMkLst>
        <pc:docMk/>
      </pc:docMkLst>
      <pc:sldChg chg="ord">
        <pc:chgData name="Sachin C Mattathil" userId="0eca6b8a52ebef48" providerId="LiveId" clId="{6B38E684-C9C5-4507-88F0-E0FC0B7EEB4B}" dt="2024-08-06T06:11:26.233" v="1"/>
        <pc:sldMkLst>
          <pc:docMk/>
          <pc:sldMk cId="411557390"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FA6CD6-B493-4D64-95F1-C999DACDDBA9}" type="datetimeFigureOut">
              <a:rPr lang="en-US" smtClean="0"/>
              <a:t>8/6/2024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D9DF04-4B31-4900-9D01-EB97F8778D3F}" type="slidenum">
              <a:rPr lang="en-US" smtClean="0"/>
              <a:t>‹#›</a:t>
            </a:fld>
            <a:endParaRPr lang="en-US"/>
          </a:p>
        </p:txBody>
      </p:sp>
    </p:spTree>
    <p:extLst>
      <p:ext uri="{BB962C8B-B14F-4D97-AF65-F5344CB8AC3E}">
        <p14:creationId xmlns:p14="http://schemas.microsoft.com/office/powerpoint/2010/main" val="1627725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67F755-524F-4AB4-B268-EECB70589A40}"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D6E68-EF24-4B53-9EFB-84B62C401664}" type="slidenum">
              <a:rPr lang="en-US" smtClean="0"/>
              <a:t>‹#›</a:t>
            </a:fld>
            <a:endParaRPr lang="en-US"/>
          </a:p>
        </p:txBody>
      </p:sp>
    </p:spTree>
    <p:extLst>
      <p:ext uri="{BB962C8B-B14F-4D97-AF65-F5344CB8AC3E}">
        <p14:creationId xmlns:p14="http://schemas.microsoft.com/office/powerpoint/2010/main" val="1273326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67F755-524F-4AB4-B268-EECB70589A40}"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D6E68-EF24-4B53-9EFB-84B62C401664}" type="slidenum">
              <a:rPr lang="en-US" smtClean="0"/>
              <a:t>‹#›</a:t>
            </a:fld>
            <a:endParaRPr lang="en-US"/>
          </a:p>
        </p:txBody>
      </p:sp>
    </p:spTree>
    <p:extLst>
      <p:ext uri="{BB962C8B-B14F-4D97-AF65-F5344CB8AC3E}">
        <p14:creationId xmlns:p14="http://schemas.microsoft.com/office/powerpoint/2010/main" val="2945958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67F755-524F-4AB4-B268-EECB70589A40}"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D6E68-EF24-4B53-9EFB-84B62C401664}" type="slidenum">
              <a:rPr lang="en-US" smtClean="0"/>
              <a:t>‹#›</a:t>
            </a:fld>
            <a:endParaRPr lang="en-US"/>
          </a:p>
        </p:txBody>
      </p:sp>
    </p:spTree>
    <p:extLst>
      <p:ext uri="{BB962C8B-B14F-4D97-AF65-F5344CB8AC3E}">
        <p14:creationId xmlns:p14="http://schemas.microsoft.com/office/powerpoint/2010/main" val="207159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67F755-524F-4AB4-B268-EECB70589A40}"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D6E68-EF24-4B53-9EFB-84B62C401664}" type="slidenum">
              <a:rPr lang="en-US" smtClean="0"/>
              <a:t>‹#›</a:t>
            </a:fld>
            <a:endParaRPr lang="en-US"/>
          </a:p>
        </p:txBody>
      </p:sp>
    </p:spTree>
    <p:extLst>
      <p:ext uri="{BB962C8B-B14F-4D97-AF65-F5344CB8AC3E}">
        <p14:creationId xmlns:p14="http://schemas.microsoft.com/office/powerpoint/2010/main" val="274086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67F755-524F-4AB4-B268-EECB70589A40}"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D6E68-EF24-4B53-9EFB-84B62C401664}" type="slidenum">
              <a:rPr lang="en-US" smtClean="0"/>
              <a:t>‹#›</a:t>
            </a:fld>
            <a:endParaRPr lang="en-US"/>
          </a:p>
        </p:txBody>
      </p:sp>
    </p:spTree>
    <p:extLst>
      <p:ext uri="{BB962C8B-B14F-4D97-AF65-F5344CB8AC3E}">
        <p14:creationId xmlns:p14="http://schemas.microsoft.com/office/powerpoint/2010/main" val="244895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67F755-524F-4AB4-B268-EECB70589A40}"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D6E68-EF24-4B53-9EFB-84B62C401664}" type="slidenum">
              <a:rPr lang="en-US" smtClean="0"/>
              <a:t>‹#›</a:t>
            </a:fld>
            <a:endParaRPr lang="en-US"/>
          </a:p>
        </p:txBody>
      </p:sp>
    </p:spTree>
    <p:extLst>
      <p:ext uri="{BB962C8B-B14F-4D97-AF65-F5344CB8AC3E}">
        <p14:creationId xmlns:p14="http://schemas.microsoft.com/office/powerpoint/2010/main" val="3655248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67F755-524F-4AB4-B268-EECB70589A40}" type="datetimeFigureOut">
              <a:rPr lang="en-US" smtClean="0"/>
              <a:t>8/6/2024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7D6E68-EF24-4B53-9EFB-84B62C401664}" type="slidenum">
              <a:rPr lang="en-US" smtClean="0"/>
              <a:t>‹#›</a:t>
            </a:fld>
            <a:endParaRPr lang="en-US"/>
          </a:p>
        </p:txBody>
      </p:sp>
    </p:spTree>
    <p:extLst>
      <p:ext uri="{BB962C8B-B14F-4D97-AF65-F5344CB8AC3E}">
        <p14:creationId xmlns:p14="http://schemas.microsoft.com/office/powerpoint/2010/main" val="412910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67F755-524F-4AB4-B268-EECB70589A40}" type="datetimeFigureOut">
              <a:rPr lang="en-US" smtClean="0"/>
              <a:t>8/6/2024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7D6E68-EF24-4B53-9EFB-84B62C401664}" type="slidenum">
              <a:rPr lang="en-US" smtClean="0"/>
              <a:t>‹#›</a:t>
            </a:fld>
            <a:endParaRPr lang="en-US"/>
          </a:p>
        </p:txBody>
      </p:sp>
    </p:spTree>
    <p:extLst>
      <p:ext uri="{BB962C8B-B14F-4D97-AF65-F5344CB8AC3E}">
        <p14:creationId xmlns:p14="http://schemas.microsoft.com/office/powerpoint/2010/main" val="361038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7F755-524F-4AB4-B268-EECB70589A40}" type="datetimeFigureOut">
              <a:rPr lang="en-US" smtClean="0"/>
              <a:t>8/6/2024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7D6E68-EF24-4B53-9EFB-84B62C401664}" type="slidenum">
              <a:rPr lang="en-US" smtClean="0"/>
              <a:t>‹#›</a:t>
            </a:fld>
            <a:endParaRPr lang="en-US"/>
          </a:p>
        </p:txBody>
      </p:sp>
    </p:spTree>
    <p:extLst>
      <p:ext uri="{BB962C8B-B14F-4D97-AF65-F5344CB8AC3E}">
        <p14:creationId xmlns:p14="http://schemas.microsoft.com/office/powerpoint/2010/main" val="3886335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67F755-524F-4AB4-B268-EECB70589A40}"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D6E68-EF24-4B53-9EFB-84B62C401664}" type="slidenum">
              <a:rPr lang="en-US" smtClean="0"/>
              <a:t>‹#›</a:t>
            </a:fld>
            <a:endParaRPr lang="en-US"/>
          </a:p>
        </p:txBody>
      </p:sp>
    </p:spTree>
    <p:extLst>
      <p:ext uri="{BB962C8B-B14F-4D97-AF65-F5344CB8AC3E}">
        <p14:creationId xmlns:p14="http://schemas.microsoft.com/office/powerpoint/2010/main" val="153207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67F755-524F-4AB4-B268-EECB70589A40}"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D6E68-EF24-4B53-9EFB-84B62C401664}" type="slidenum">
              <a:rPr lang="en-US" smtClean="0"/>
              <a:t>‹#›</a:t>
            </a:fld>
            <a:endParaRPr lang="en-US"/>
          </a:p>
        </p:txBody>
      </p:sp>
    </p:spTree>
    <p:extLst>
      <p:ext uri="{BB962C8B-B14F-4D97-AF65-F5344CB8AC3E}">
        <p14:creationId xmlns:p14="http://schemas.microsoft.com/office/powerpoint/2010/main" val="13469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67F755-524F-4AB4-B268-EECB70589A40}" type="datetimeFigureOut">
              <a:rPr lang="en-US" smtClean="0"/>
              <a:t>8/6/2024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D6E68-EF24-4B53-9EFB-84B62C401664}" type="slidenum">
              <a:rPr lang="en-US" smtClean="0"/>
              <a:t>‹#›</a:t>
            </a:fld>
            <a:endParaRPr lang="en-US"/>
          </a:p>
        </p:txBody>
      </p:sp>
    </p:spTree>
    <p:extLst>
      <p:ext uri="{BB962C8B-B14F-4D97-AF65-F5344CB8AC3E}">
        <p14:creationId xmlns:p14="http://schemas.microsoft.com/office/powerpoint/2010/main" val="2299109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isce.org/cve_Syllabus.aspx" TargetMode="External"/><Relationship Id="rId2" Type="http://schemas.openxmlformats.org/officeDocument/2006/relationships/hyperlink" Target="https://www.cisce.org/cve_Regulation.aspx" TargetMode="Externa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cise gallery\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128" y="2604798"/>
            <a:ext cx="2553682" cy="17007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45931" y="4572000"/>
            <a:ext cx="6019800" cy="86177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 Immanuel </a:t>
            </a:r>
          </a:p>
          <a:p>
            <a:pPr algn="ctr"/>
            <a:r>
              <a:rPr lang="en-US" sz="25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(Chairman )</a:t>
            </a:r>
          </a:p>
        </p:txBody>
      </p:sp>
      <p:sp>
        <p:nvSpPr>
          <p:cNvPr id="6" name="Rectangle 5"/>
          <p:cNvSpPr/>
          <p:nvPr/>
        </p:nvSpPr>
        <p:spPr>
          <a:xfrm>
            <a:off x="-762000" y="199292"/>
            <a:ext cx="10527323" cy="147732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500" b="1" cap="none" spc="0" dirty="0">
                <a:ln w="11430"/>
                <a:solidFill>
                  <a:srgbClr val="0070C0"/>
                </a:solidFill>
                <a:effectLst>
                  <a:outerShdw blurRad="80000" dist="40000" dir="5040000" algn="tl">
                    <a:srgbClr val="000000">
                      <a:alpha val="30000"/>
                    </a:srgbClr>
                  </a:outerShdw>
                </a:effectLst>
              </a:rPr>
              <a:t>The Council For The Indian school Certificate Examinations</a:t>
            </a:r>
          </a:p>
        </p:txBody>
      </p:sp>
      <p:pic>
        <p:nvPicPr>
          <p:cNvPr id="2051" name="Picture 3" descr="D:\cise gallery\cisce-60-logo-n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66686"/>
            <a:ext cx="1854200" cy="12198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cise gallery\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2491" y="2554618"/>
            <a:ext cx="2685268" cy="178878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810000" y="4572000"/>
            <a:ext cx="6019800" cy="86177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Gerry Arathoon</a:t>
            </a:r>
          </a:p>
          <a:p>
            <a:pPr algn="ctr"/>
            <a:r>
              <a:rPr lang="en-US" sz="25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(Chief Executive and Secretary )</a:t>
            </a:r>
          </a:p>
        </p:txBody>
      </p:sp>
    </p:spTree>
    <p:extLst>
      <p:ext uri="{BB962C8B-B14F-4D97-AF65-F5344CB8AC3E}">
        <p14:creationId xmlns:p14="http://schemas.microsoft.com/office/powerpoint/2010/main" val="41155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circle(in)">
                                      <p:cBhvr>
                                        <p:cTn id="14" dur="2000"/>
                                        <p:tgtEl>
                                          <p:spTgt spid="2051"/>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randombar(horizontal)">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randombar(horizontal)">
                                      <p:cBhvr>
                                        <p:cTn id="31" dur="500"/>
                                        <p:tgtEl>
                                          <p:spTgt spid="205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5" y="1905000"/>
            <a:ext cx="8229600" cy="4525963"/>
          </a:xfrm>
        </p:spPr>
        <p:txBody>
          <a:bodyPr>
            <a:normAutofit/>
          </a:bodyPr>
          <a:lstStyle/>
          <a:p>
            <a:pPr>
              <a:buFont typeface="Wingdings" pitchFamily="2" charset="2"/>
              <a:buChar char="q"/>
            </a:pPr>
            <a:r>
              <a:rPr lang="en-US" sz="2400" dirty="0">
                <a:solidFill>
                  <a:srgbClr val="002060"/>
                </a:solidFill>
              </a:rPr>
              <a:t> In the ICSE and ISC Board exam pattern, the marking scheme for major subjects will be 80% for external marks and 20% for internal marks. </a:t>
            </a:r>
          </a:p>
          <a:p>
            <a:pPr>
              <a:buFont typeface="Wingdings" pitchFamily="2" charset="2"/>
              <a:buChar char="q"/>
            </a:pPr>
            <a:r>
              <a:rPr lang="en-US" sz="2400" dirty="0">
                <a:solidFill>
                  <a:srgbClr val="002060"/>
                </a:solidFill>
              </a:rPr>
              <a:t> Because of Covid – 19, The Exam pattern for ICSE &amp; ISC has established new assessment plan which divides the academic year 2021-22</a:t>
            </a:r>
          </a:p>
          <a:p>
            <a:pPr marL="0" indent="0">
              <a:buNone/>
            </a:pPr>
            <a:r>
              <a:rPr lang="en-US" sz="2400" dirty="0">
                <a:solidFill>
                  <a:srgbClr val="002060"/>
                </a:solidFill>
              </a:rPr>
              <a:t>    in to two terms:</a:t>
            </a:r>
          </a:p>
          <a:p>
            <a:pPr marL="0" indent="0">
              <a:buNone/>
            </a:pPr>
            <a:r>
              <a:rPr lang="en-US" sz="2400" dirty="0">
                <a:solidFill>
                  <a:srgbClr val="002060"/>
                </a:solidFill>
              </a:rPr>
              <a:t>    </a:t>
            </a:r>
            <a:r>
              <a:rPr lang="en-US" sz="2400" dirty="0">
                <a:solidFill>
                  <a:srgbClr val="C00000"/>
                </a:solidFill>
              </a:rPr>
              <a:t>Term 1 &amp; Term 2</a:t>
            </a:r>
          </a:p>
          <a:p>
            <a:pPr marL="0" indent="0">
              <a:buNone/>
            </a:pPr>
            <a:endParaRPr lang="en-US" sz="2400" dirty="0">
              <a:solidFill>
                <a:srgbClr val="C00000"/>
              </a:solidFill>
            </a:endParaRPr>
          </a:p>
        </p:txBody>
      </p:sp>
      <p:sp>
        <p:nvSpPr>
          <p:cNvPr id="4" name="Rectangle 3"/>
          <p:cNvSpPr/>
          <p:nvPr/>
        </p:nvSpPr>
        <p:spPr>
          <a:xfrm>
            <a:off x="1153794" y="228600"/>
            <a:ext cx="683642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Regulations &amp; Syllabus</a:t>
            </a:r>
          </a:p>
        </p:txBody>
      </p:sp>
    </p:spTree>
    <p:extLst>
      <p:ext uri="{BB962C8B-B14F-4D97-AF65-F5344CB8AC3E}">
        <p14:creationId xmlns:p14="http://schemas.microsoft.com/office/powerpoint/2010/main" val="102203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038600"/>
            <a:ext cx="8420098" cy="2087562"/>
          </a:xfrm>
        </p:spPr>
        <p:txBody>
          <a:bodyPr>
            <a:normAutofit fontScale="92500" lnSpcReduction="20000"/>
          </a:bodyPr>
          <a:lstStyle/>
          <a:p>
            <a:pPr>
              <a:buFont typeface="Wingdings" pitchFamily="2" charset="2"/>
              <a:buChar char="q"/>
            </a:pPr>
            <a:r>
              <a:rPr lang="en-US" sz="2400" cap="all" dirty="0">
                <a:solidFill>
                  <a:srgbClr val="002060"/>
                </a:solidFill>
              </a:rPr>
              <a:t> </a:t>
            </a:r>
            <a:r>
              <a:rPr lang="en-US" sz="2400" cap="all" dirty="0">
                <a:solidFill>
                  <a:srgbClr val="002060"/>
                </a:solidFill>
                <a:latin typeface="Arial Rounded MT Bold" pitchFamily="34" charset="0"/>
              </a:rPr>
              <a:t>REDUCED SYLLABUS FOR ICSE &amp; ISC YEAR 2022 EXAMINATION</a:t>
            </a:r>
          </a:p>
          <a:p>
            <a:pPr>
              <a:buFont typeface="Wingdings" pitchFamily="2" charset="2"/>
              <a:buChar char="q"/>
            </a:pPr>
            <a:r>
              <a:rPr lang="en-US" sz="2400" cap="all" dirty="0">
                <a:solidFill>
                  <a:srgbClr val="002060"/>
                </a:solidFill>
                <a:latin typeface="Arial Rounded MT Bold" pitchFamily="34" charset="0"/>
              </a:rPr>
              <a:t> BIFURCATED THEORY SYLLABUS FOR ICSE (CLASS X) &amp; ISC (CLASS XII) FOR ACADEMIC YEAR 2021-22</a:t>
            </a:r>
          </a:p>
          <a:p>
            <a:pPr>
              <a:buFont typeface="Wingdings" pitchFamily="2" charset="2"/>
              <a:buChar char="q"/>
            </a:pPr>
            <a:r>
              <a:rPr lang="en-US" sz="2400" cap="all" dirty="0">
                <a:solidFill>
                  <a:srgbClr val="002060"/>
                </a:solidFill>
                <a:latin typeface="Arial Rounded MT Bold" pitchFamily="34" charset="0"/>
              </a:rPr>
              <a:t> CURRICULUM PRE-SCHOOL TO CLASS VIII</a:t>
            </a:r>
          </a:p>
          <a:p>
            <a:pPr>
              <a:buFont typeface="Wingdings" pitchFamily="2" charset="2"/>
              <a:buChar char="q"/>
            </a:pPr>
            <a:r>
              <a:rPr lang="en-US" sz="2400" cap="all" dirty="0">
                <a:solidFill>
                  <a:srgbClr val="002060"/>
                </a:solidFill>
                <a:latin typeface="Arial Rounded MT Bold" pitchFamily="34" charset="0"/>
              </a:rPr>
              <a:t> RESOURCE MATERIAL ON CISCE CURRICULUM</a:t>
            </a:r>
          </a:p>
          <a:p>
            <a:pPr marL="0" indent="0">
              <a:buNone/>
            </a:pPr>
            <a:endParaRPr lang="en-US" cap="all" dirty="0">
              <a:solidFill>
                <a:srgbClr val="002060"/>
              </a:solidFill>
            </a:endParaRPr>
          </a:p>
          <a:p>
            <a:pPr>
              <a:buFont typeface="Wingdings" pitchFamily="2" charset="2"/>
              <a:buChar char="q"/>
            </a:pPr>
            <a:endParaRPr lang="en-US" cap="all" dirty="0">
              <a:solidFill>
                <a:srgbClr val="002060"/>
              </a:solidFill>
            </a:endParaRPr>
          </a:p>
          <a:p>
            <a:pPr>
              <a:buFont typeface="Wingdings" pitchFamily="2" charset="2"/>
              <a:buChar char="q"/>
            </a:pPr>
            <a:endParaRPr lang="en-US" cap="all" dirty="0">
              <a:solidFill>
                <a:srgbClr val="002060"/>
              </a:solidFill>
            </a:endParaRPr>
          </a:p>
          <a:p>
            <a:endParaRPr lang="en-US" dirty="0">
              <a:solidFill>
                <a:srgbClr val="002060"/>
              </a:solidFill>
            </a:endParaRPr>
          </a:p>
        </p:txBody>
      </p:sp>
      <p:sp>
        <p:nvSpPr>
          <p:cNvPr id="5" name="Rectangle 4"/>
          <p:cNvSpPr/>
          <p:nvPr/>
        </p:nvSpPr>
        <p:spPr>
          <a:xfrm>
            <a:off x="2819400" y="304800"/>
            <a:ext cx="376494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Publications</a:t>
            </a:r>
          </a:p>
        </p:txBody>
      </p:sp>
      <p:pic>
        <p:nvPicPr>
          <p:cNvPr id="12290" name="Picture 2" descr="D:\cise gallery\Achievements\0. ICSE Cov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524000"/>
            <a:ext cx="1401194"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D:\cise gallery\Achievements\0. ISC Cov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0350" y="1524000"/>
            <a:ext cx="1401194"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D:\cise gallery\Achievements\0. ICSE Cove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1524000"/>
            <a:ext cx="1423648" cy="2012950"/>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D:\cise gallery\Achievements\0 Cover pa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0807" y="1482158"/>
            <a:ext cx="1430786" cy="2023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15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2290"/>
                                        </p:tgtEl>
                                        <p:attrNameLst>
                                          <p:attrName>style.visibility</p:attrName>
                                        </p:attrNameLst>
                                      </p:cBhvr>
                                      <p:to>
                                        <p:strVal val="visible"/>
                                      </p:to>
                                    </p:set>
                                    <p:animEffect transition="in" filter="randombar(horizontal)">
                                      <p:cBhvr>
                                        <p:cTn id="14" dur="500"/>
                                        <p:tgtEl>
                                          <p:spTgt spid="1229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2291"/>
                                        </p:tgtEl>
                                        <p:attrNameLst>
                                          <p:attrName>style.visibility</p:attrName>
                                        </p:attrNameLst>
                                      </p:cBhvr>
                                      <p:to>
                                        <p:strVal val="visible"/>
                                      </p:to>
                                    </p:set>
                                    <p:animEffect transition="in" filter="randombar(horizontal)">
                                      <p:cBhvr>
                                        <p:cTn id="19" dur="500"/>
                                        <p:tgtEl>
                                          <p:spTgt spid="1229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2292"/>
                                        </p:tgtEl>
                                        <p:attrNameLst>
                                          <p:attrName>style.visibility</p:attrName>
                                        </p:attrNameLst>
                                      </p:cBhvr>
                                      <p:to>
                                        <p:strVal val="visible"/>
                                      </p:to>
                                    </p:set>
                                    <p:animEffect transition="in" filter="randombar(horizontal)">
                                      <p:cBhvr>
                                        <p:cTn id="24" dur="500"/>
                                        <p:tgtEl>
                                          <p:spTgt spid="1229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2293"/>
                                        </p:tgtEl>
                                        <p:attrNameLst>
                                          <p:attrName>style.visibility</p:attrName>
                                        </p:attrNameLst>
                                      </p:cBhvr>
                                      <p:to>
                                        <p:strVal val="visible"/>
                                      </p:to>
                                    </p:set>
                                    <p:animEffect transition="in" filter="randombar(horizontal)">
                                      <p:cBhvr>
                                        <p:cTn id="29" dur="500"/>
                                        <p:tgtEl>
                                          <p:spTgt spid="1229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fade">
                                      <p:cBhvr>
                                        <p:cTn id="34" dur="1000"/>
                                        <p:tgtEl>
                                          <p:spTgt spid="3">
                                            <p:txEl>
                                              <p:pRg st="0" end="0"/>
                                            </p:txEl>
                                          </p:spTgt>
                                        </p:tgtEl>
                                      </p:cBhvr>
                                    </p:animEffect>
                                    <p:anim calcmode="lin" valueType="num">
                                      <p:cBhvr>
                                        <p:cTn id="3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fade">
                                      <p:cBhvr>
                                        <p:cTn id="41" dur="1000"/>
                                        <p:tgtEl>
                                          <p:spTgt spid="3">
                                            <p:txEl>
                                              <p:pRg st="1" end="1"/>
                                            </p:txEl>
                                          </p:spTgt>
                                        </p:tgtEl>
                                      </p:cBhvr>
                                    </p:animEffect>
                                    <p:anim calcmode="lin" valueType="num">
                                      <p:cBhvr>
                                        <p:cTn id="4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fade">
                                      <p:cBhvr>
                                        <p:cTn id="48" dur="1000"/>
                                        <p:tgtEl>
                                          <p:spTgt spid="3">
                                            <p:txEl>
                                              <p:pRg st="2" end="2"/>
                                            </p:txEl>
                                          </p:spTgt>
                                        </p:tgtEl>
                                      </p:cBhvr>
                                    </p:animEffect>
                                    <p:anim calcmode="lin" valueType="num">
                                      <p:cBhvr>
                                        <p:cTn id="4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fade">
                                      <p:cBhvr>
                                        <p:cTn id="55" dur="1000"/>
                                        <p:tgtEl>
                                          <p:spTgt spid="3">
                                            <p:txEl>
                                              <p:pRg st="3" end="3"/>
                                            </p:txEl>
                                          </p:spTgt>
                                        </p:tgtEl>
                                      </p:cBhvr>
                                    </p:animEffect>
                                    <p:anim calcmode="lin" valueType="num">
                                      <p:cBhvr>
                                        <p:cTn id="5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20584" y="304800"/>
            <a:ext cx="411721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Examinations</a:t>
            </a:r>
          </a:p>
        </p:txBody>
      </p:sp>
      <p:sp>
        <p:nvSpPr>
          <p:cNvPr id="5" name="TextBox 4"/>
          <p:cNvSpPr txBox="1"/>
          <p:nvPr/>
        </p:nvSpPr>
        <p:spPr>
          <a:xfrm>
            <a:off x="1981200" y="3200400"/>
            <a:ext cx="6477000" cy="3170099"/>
          </a:xfrm>
          <a:prstGeom prst="rect">
            <a:avLst/>
          </a:prstGeom>
          <a:noFill/>
        </p:spPr>
        <p:txBody>
          <a:bodyPr wrap="square" rtlCol="0">
            <a:spAutoFit/>
          </a:bodyPr>
          <a:lstStyle/>
          <a:p>
            <a:pPr marL="285750" indent="-285750">
              <a:buFont typeface="Wingdings" pitchFamily="2" charset="2"/>
              <a:buChar char="q"/>
            </a:pPr>
            <a:r>
              <a:rPr lang="en-US" sz="3600" cap="all" dirty="0">
                <a:latin typeface="Bahnschrift SemiBold SemiConden" pitchFamily="34" charset="0"/>
              </a:rPr>
              <a:t> </a:t>
            </a:r>
            <a:r>
              <a:rPr lang="en-US" sz="3200" cap="all" dirty="0">
                <a:latin typeface="Arial Rounded MT Bold" pitchFamily="34" charset="0"/>
              </a:rPr>
              <a:t>THE ICSE  (CLASS X)</a:t>
            </a:r>
          </a:p>
          <a:p>
            <a:endParaRPr lang="en-US" sz="3200" cap="all" dirty="0">
              <a:latin typeface="Arial Rounded MT Bold" pitchFamily="34" charset="0"/>
            </a:endParaRPr>
          </a:p>
          <a:p>
            <a:pPr marL="285750" indent="-285750">
              <a:buFont typeface="Wingdings" pitchFamily="2" charset="2"/>
              <a:buChar char="q"/>
            </a:pPr>
            <a:r>
              <a:rPr lang="en-US" sz="3200" cap="all" dirty="0">
                <a:latin typeface="Arial Rounded MT Bold" pitchFamily="34" charset="0"/>
              </a:rPr>
              <a:t> THE ISC  (CLASS XII)</a:t>
            </a:r>
          </a:p>
          <a:p>
            <a:endParaRPr lang="en-US" sz="3200" cap="all" dirty="0">
              <a:latin typeface="Arial Rounded MT Bold" pitchFamily="34" charset="0"/>
            </a:endParaRPr>
          </a:p>
          <a:p>
            <a:pPr marL="285750" indent="-285750">
              <a:buFont typeface="Wingdings" pitchFamily="2" charset="2"/>
              <a:buChar char="q"/>
            </a:pPr>
            <a:r>
              <a:rPr lang="en-US" sz="3200" cap="all" dirty="0">
                <a:latin typeface="Arial Rounded MT Bold" pitchFamily="34" charset="0"/>
              </a:rPr>
              <a:t> THE C.V.E  (YEAR 12)</a:t>
            </a:r>
          </a:p>
          <a:p>
            <a:endParaRPr lang="en-US" cap="all" dirty="0"/>
          </a:p>
          <a:p>
            <a:endParaRPr lang="en-US" dirty="0"/>
          </a:p>
        </p:txBody>
      </p:sp>
      <p:pic>
        <p:nvPicPr>
          <p:cNvPr id="7170" name="Picture 2" descr="D:\cise gallery\1619813682_ics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371600"/>
            <a:ext cx="2743200" cy="154228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D:\cise gallery\1602010415_1593807851_icse-e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9708" y="1371600"/>
            <a:ext cx="2776118" cy="154228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cise gallery\CBSE-releases-dates-for-Class-10-12-board-exams-for-20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1371600"/>
            <a:ext cx="2469950" cy="1542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67048" y="5931604"/>
            <a:ext cx="8175102" cy="707886"/>
          </a:xfrm>
          <a:prstGeom prst="rect">
            <a:avLst/>
          </a:prstGeom>
          <a:noFill/>
        </p:spPr>
        <p:txBody>
          <a:bodyPr wrap="square" rtlCol="0">
            <a:spAutoFit/>
          </a:bodyPr>
          <a:lstStyle/>
          <a:p>
            <a:pPr algn="ctr"/>
            <a:r>
              <a:rPr lang="en-US" sz="2000" dirty="0">
                <a:solidFill>
                  <a:srgbClr val="002060"/>
                </a:solidFill>
                <a:effectLst>
                  <a:outerShdw blurRad="38100" dist="38100" dir="2700000" algn="tl">
                    <a:srgbClr val="000000">
                      <a:alpha val="43137"/>
                    </a:srgbClr>
                  </a:outerShdw>
                </a:effectLst>
              </a:rPr>
              <a:t>The C.V.E. course is intended to prepare candidates for specific vocations. Private candidates are not permitted to appear for these examinations.</a:t>
            </a:r>
          </a:p>
        </p:txBody>
      </p:sp>
    </p:spTree>
    <p:extLst>
      <p:ext uri="{BB962C8B-B14F-4D97-AF65-F5344CB8AC3E}">
        <p14:creationId xmlns:p14="http://schemas.microsoft.com/office/powerpoint/2010/main" val="229393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 calcmode="lin" valueType="num">
                                      <p:cBhvr additive="base">
                                        <p:cTn id="14" dur="500" fill="hold"/>
                                        <p:tgtEl>
                                          <p:spTgt spid="7170"/>
                                        </p:tgtEl>
                                        <p:attrNameLst>
                                          <p:attrName>ppt_x</p:attrName>
                                        </p:attrNameLst>
                                      </p:cBhvr>
                                      <p:tavLst>
                                        <p:tav tm="0">
                                          <p:val>
                                            <p:strVal val="#ppt_x"/>
                                          </p:val>
                                        </p:tav>
                                        <p:tav tm="100000">
                                          <p:val>
                                            <p:strVal val="#ppt_x"/>
                                          </p:val>
                                        </p:tav>
                                      </p:tavLst>
                                    </p:anim>
                                    <p:anim calcmode="lin" valueType="num">
                                      <p:cBhvr additive="base">
                                        <p:cTn id="15"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171"/>
                                        </p:tgtEl>
                                        <p:attrNameLst>
                                          <p:attrName>style.visibility</p:attrName>
                                        </p:attrNameLst>
                                      </p:cBhvr>
                                      <p:to>
                                        <p:strVal val="visible"/>
                                      </p:to>
                                    </p:set>
                                    <p:animEffect transition="in" filter="fade">
                                      <p:cBhvr>
                                        <p:cTn id="20" dur="1000"/>
                                        <p:tgtEl>
                                          <p:spTgt spid="7171"/>
                                        </p:tgtEl>
                                      </p:cBhvr>
                                    </p:animEffect>
                                    <p:anim calcmode="lin" valueType="num">
                                      <p:cBhvr>
                                        <p:cTn id="21" dur="1000" fill="hold"/>
                                        <p:tgtEl>
                                          <p:spTgt spid="7171"/>
                                        </p:tgtEl>
                                        <p:attrNameLst>
                                          <p:attrName>ppt_x</p:attrName>
                                        </p:attrNameLst>
                                      </p:cBhvr>
                                      <p:tavLst>
                                        <p:tav tm="0">
                                          <p:val>
                                            <p:strVal val="#ppt_x"/>
                                          </p:val>
                                        </p:tav>
                                        <p:tav tm="100000">
                                          <p:val>
                                            <p:strVal val="#ppt_x"/>
                                          </p:val>
                                        </p:tav>
                                      </p:tavLst>
                                    </p:anim>
                                    <p:anim calcmode="lin" valueType="num">
                                      <p:cBhvr>
                                        <p:cTn id="22"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7172"/>
                                        </p:tgtEl>
                                        <p:attrNameLst>
                                          <p:attrName>style.visibility</p:attrName>
                                        </p:attrNameLst>
                                      </p:cBhvr>
                                      <p:to>
                                        <p:strVal val="visible"/>
                                      </p:to>
                                    </p:set>
                                    <p:animEffect transition="in" filter="wheel(1)">
                                      <p:cBhvr>
                                        <p:cTn id="27" dur="2000"/>
                                        <p:tgtEl>
                                          <p:spTgt spid="717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Exam Criteria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6457529"/>
              </p:ext>
            </p:extLst>
          </p:nvPr>
        </p:nvGraphicFramePr>
        <p:xfrm>
          <a:off x="914400" y="1096964"/>
          <a:ext cx="7315200" cy="5532436"/>
        </p:xfrm>
        <a:graphic>
          <a:graphicData uri="http://schemas.openxmlformats.org/drawingml/2006/table">
            <a:tbl>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289852">
                <a:tc>
                  <a:txBody>
                    <a:bodyPr/>
                    <a:lstStyle/>
                    <a:p>
                      <a:pPr algn="ctr" fontAlgn="base"/>
                      <a:r>
                        <a:rPr lang="en-US" sz="1200" b="1" dirty="0">
                          <a:solidFill>
                            <a:srgbClr val="001065"/>
                          </a:solidFill>
                          <a:effectLst/>
                          <a:latin typeface="gilroy-bold"/>
                        </a:rPr>
                        <a:t>Groups</a:t>
                      </a:r>
                      <a:endParaRPr lang="en-US" sz="1200" b="0" dirty="0">
                        <a:solidFill>
                          <a:srgbClr val="001065"/>
                        </a:solidFill>
                        <a:effectLst/>
                        <a:latin typeface="Gilroy-regular"/>
                      </a:endParaRPr>
                    </a:p>
                  </a:txBody>
                  <a:tcPr marL="59552" marR="59552" marT="29776" marB="29776" anchor="ctr">
                    <a:lnL w="9525" cap="flat" cmpd="sng" algn="ctr">
                      <a:solidFill>
                        <a:srgbClr val="96BBFF"/>
                      </a:solidFill>
                      <a:prstDash val="solid"/>
                      <a:round/>
                      <a:headEnd type="none" w="med" len="med"/>
                      <a:tailEnd type="none" w="med" len="med"/>
                    </a:lnL>
                    <a:lnR w="9525" cap="flat" cmpd="sng" algn="ctr">
                      <a:solidFill>
                        <a:srgbClr val="96BBFF"/>
                      </a:solidFill>
                      <a:prstDash val="solid"/>
                      <a:round/>
                      <a:headEnd type="none" w="med" len="med"/>
                      <a:tailEnd type="none" w="med" len="med"/>
                    </a:lnR>
                    <a:lnT w="9525" cap="flat" cmpd="sng" algn="ctr">
                      <a:solidFill>
                        <a:srgbClr val="96BBFF"/>
                      </a:solidFill>
                      <a:prstDash val="solid"/>
                      <a:round/>
                      <a:headEnd type="none" w="med" len="med"/>
                      <a:tailEnd type="none" w="med" len="med"/>
                    </a:lnT>
                    <a:lnB w="9525" cap="flat" cmpd="sng" algn="ctr">
                      <a:solidFill>
                        <a:srgbClr val="96BBFF"/>
                      </a:solidFill>
                      <a:prstDash val="solid"/>
                      <a:round/>
                      <a:headEnd type="none" w="med" len="med"/>
                      <a:tailEnd type="none" w="med" len="med"/>
                    </a:lnB>
                  </a:tcPr>
                </a:tc>
                <a:tc>
                  <a:txBody>
                    <a:bodyPr/>
                    <a:lstStyle/>
                    <a:p>
                      <a:pPr algn="ctr" fontAlgn="base"/>
                      <a:r>
                        <a:rPr lang="en-US" sz="1200" b="1">
                          <a:solidFill>
                            <a:srgbClr val="001065"/>
                          </a:solidFill>
                          <a:effectLst/>
                          <a:latin typeface="gilroy-bold"/>
                        </a:rPr>
                        <a:t>Subjects under different groups</a:t>
                      </a:r>
                      <a:endParaRPr lang="en-US" sz="1200" b="0">
                        <a:solidFill>
                          <a:srgbClr val="001065"/>
                        </a:solidFill>
                        <a:effectLst/>
                        <a:latin typeface="Gilroy-regular"/>
                      </a:endParaRPr>
                    </a:p>
                  </a:txBody>
                  <a:tcPr marL="59552" marR="59552" marT="29776" marB="29776" anchor="ctr">
                    <a:lnL w="9525" cap="flat" cmpd="sng" algn="ctr">
                      <a:solidFill>
                        <a:srgbClr val="96BBFF"/>
                      </a:solidFill>
                      <a:prstDash val="solid"/>
                      <a:round/>
                      <a:headEnd type="none" w="med" len="med"/>
                      <a:tailEnd type="none" w="med" len="med"/>
                    </a:lnL>
                    <a:lnR w="9525" cap="flat" cmpd="sng" algn="ctr">
                      <a:solidFill>
                        <a:srgbClr val="96BBFF"/>
                      </a:solidFill>
                      <a:prstDash val="solid"/>
                      <a:round/>
                      <a:headEnd type="none" w="med" len="med"/>
                      <a:tailEnd type="none" w="med" len="med"/>
                    </a:lnR>
                    <a:lnT w="9525" cap="flat" cmpd="sng" algn="ctr">
                      <a:solidFill>
                        <a:srgbClr val="96BBFF"/>
                      </a:solidFill>
                      <a:prstDash val="solid"/>
                      <a:round/>
                      <a:headEnd type="none" w="med" len="med"/>
                      <a:tailEnd type="none" w="med" len="med"/>
                    </a:lnT>
                    <a:lnB w="9525" cap="flat" cmpd="sng" algn="ctr">
                      <a:solidFill>
                        <a:srgbClr val="96BBFF"/>
                      </a:solidFill>
                      <a:prstDash val="solid"/>
                      <a:round/>
                      <a:headEnd type="none" w="med" len="med"/>
                      <a:tailEnd type="none" w="med" len="med"/>
                    </a:lnB>
                  </a:tcPr>
                </a:tc>
                <a:extLst>
                  <a:ext uri="{0D108BD9-81ED-4DB2-BD59-A6C34878D82A}">
                    <a16:rowId xmlns:a16="http://schemas.microsoft.com/office/drawing/2014/main" val="10000"/>
                  </a:ext>
                </a:extLst>
              </a:tr>
              <a:tr h="727155">
                <a:tc>
                  <a:txBody>
                    <a:bodyPr/>
                    <a:lstStyle/>
                    <a:p>
                      <a:pPr algn="ctr" fontAlgn="base"/>
                      <a:r>
                        <a:rPr lang="en-US" sz="1200" b="0" dirty="0">
                          <a:solidFill>
                            <a:srgbClr val="001065"/>
                          </a:solidFill>
                          <a:effectLst/>
                          <a:latin typeface="Gilroy-regular"/>
                        </a:rPr>
                        <a:t>Group I (80% marks external exam + 20% marks internal exam)</a:t>
                      </a:r>
                    </a:p>
                  </a:txBody>
                  <a:tcPr marL="59552" marR="59552" marT="29776" marB="29776" anchor="ctr">
                    <a:lnL w="9525" cap="flat" cmpd="sng" algn="ctr">
                      <a:solidFill>
                        <a:srgbClr val="96BBFF"/>
                      </a:solidFill>
                      <a:prstDash val="solid"/>
                      <a:round/>
                      <a:headEnd type="none" w="med" len="med"/>
                      <a:tailEnd type="none" w="med" len="med"/>
                    </a:lnL>
                    <a:lnR w="9525" cap="flat" cmpd="sng" algn="ctr">
                      <a:solidFill>
                        <a:srgbClr val="96BBFF"/>
                      </a:solidFill>
                      <a:prstDash val="solid"/>
                      <a:round/>
                      <a:headEnd type="none" w="med" len="med"/>
                      <a:tailEnd type="none" w="med" len="med"/>
                    </a:lnR>
                    <a:lnT w="9525" cap="flat" cmpd="sng" algn="ctr">
                      <a:solidFill>
                        <a:srgbClr val="96BBFF"/>
                      </a:solidFill>
                      <a:prstDash val="solid"/>
                      <a:round/>
                      <a:headEnd type="none" w="med" len="med"/>
                      <a:tailEnd type="none" w="med" len="med"/>
                    </a:lnT>
                    <a:lnB w="9525" cap="flat" cmpd="sng" algn="ctr">
                      <a:solidFill>
                        <a:srgbClr val="96BBFF"/>
                      </a:solidFill>
                      <a:prstDash val="solid"/>
                      <a:round/>
                      <a:headEnd type="none" w="med" len="med"/>
                      <a:tailEnd type="none" w="med" len="med"/>
                    </a:lnB>
                  </a:tcPr>
                </a:tc>
                <a:tc>
                  <a:txBody>
                    <a:bodyPr/>
                    <a:lstStyle/>
                    <a:p>
                      <a:pPr algn="l" fontAlgn="base">
                        <a:buFont typeface="Arial"/>
                        <a:buChar char="•"/>
                      </a:pPr>
                      <a:r>
                        <a:rPr lang="en-US" sz="1200" b="0">
                          <a:solidFill>
                            <a:srgbClr val="001065"/>
                          </a:solidFill>
                          <a:effectLst/>
                          <a:latin typeface="Gilroy-Medium"/>
                        </a:rPr>
                        <a:t>History, Civics, Geography</a:t>
                      </a:r>
                    </a:p>
                    <a:p>
                      <a:pPr algn="l" fontAlgn="base">
                        <a:buFont typeface="Arial"/>
                        <a:buChar char="•"/>
                      </a:pPr>
                      <a:r>
                        <a:rPr lang="en-US" sz="1200" b="0">
                          <a:solidFill>
                            <a:srgbClr val="001065"/>
                          </a:solidFill>
                          <a:effectLst/>
                          <a:latin typeface="Gilroy-Medium"/>
                        </a:rPr>
                        <a:t>English</a:t>
                      </a:r>
                    </a:p>
                    <a:p>
                      <a:pPr algn="l" fontAlgn="base">
                        <a:buFont typeface="Arial"/>
                        <a:buChar char="•"/>
                      </a:pPr>
                      <a:r>
                        <a:rPr lang="en-US" sz="1200" b="0">
                          <a:solidFill>
                            <a:srgbClr val="001065"/>
                          </a:solidFill>
                          <a:effectLst/>
                          <a:latin typeface="Gilroy-Medium"/>
                        </a:rPr>
                        <a:t>Second Language (one/two)</a:t>
                      </a:r>
                    </a:p>
                  </a:txBody>
                  <a:tcPr marL="59552" marR="59552" marT="29776" marB="29776" anchor="ctr">
                    <a:lnL w="9525" cap="flat" cmpd="sng" algn="ctr">
                      <a:solidFill>
                        <a:srgbClr val="96BBFF"/>
                      </a:solidFill>
                      <a:prstDash val="solid"/>
                      <a:round/>
                      <a:headEnd type="none" w="med" len="med"/>
                      <a:tailEnd type="none" w="med" len="med"/>
                    </a:lnL>
                    <a:lnR w="9525" cap="flat" cmpd="sng" algn="ctr">
                      <a:solidFill>
                        <a:srgbClr val="96BBFF"/>
                      </a:solidFill>
                      <a:prstDash val="solid"/>
                      <a:round/>
                      <a:headEnd type="none" w="med" len="med"/>
                      <a:tailEnd type="none" w="med" len="med"/>
                    </a:lnR>
                    <a:lnT w="9525" cap="flat" cmpd="sng" algn="ctr">
                      <a:solidFill>
                        <a:srgbClr val="96BBFF"/>
                      </a:solidFill>
                      <a:prstDash val="solid"/>
                      <a:round/>
                      <a:headEnd type="none" w="med" len="med"/>
                      <a:tailEnd type="none" w="med" len="med"/>
                    </a:lnT>
                    <a:lnB w="9525" cap="flat" cmpd="sng" algn="ctr">
                      <a:solidFill>
                        <a:srgbClr val="96BBFF"/>
                      </a:solidFill>
                      <a:prstDash val="solid"/>
                      <a:round/>
                      <a:headEnd type="none" w="med" len="med"/>
                      <a:tailEnd type="none" w="med" len="med"/>
                    </a:lnB>
                  </a:tcPr>
                </a:tc>
                <a:extLst>
                  <a:ext uri="{0D108BD9-81ED-4DB2-BD59-A6C34878D82A}">
                    <a16:rowId xmlns:a16="http://schemas.microsoft.com/office/drawing/2014/main" val="10001"/>
                  </a:ext>
                </a:extLst>
              </a:tr>
              <a:tr h="1601760">
                <a:tc>
                  <a:txBody>
                    <a:bodyPr/>
                    <a:lstStyle/>
                    <a:p>
                      <a:pPr algn="ctr" fontAlgn="base"/>
                      <a:r>
                        <a:rPr lang="en-US" sz="1200" b="0" dirty="0">
                          <a:solidFill>
                            <a:srgbClr val="001065"/>
                          </a:solidFill>
                          <a:effectLst/>
                          <a:latin typeface="Gilroy-regular"/>
                        </a:rPr>
                        <a:t>Group II (80% marks external exam + 20% marks internal exam)</a:t>
                      </a:r>
                    </a:p>
                  </a:txBody>
                  <a:tcPr marL="59552" marR="59552" marT="29776" marB="29776" anchor="ctr">
                    <a:lnL w="9525" cap="flat" cmpd="sng" algn="ctr">
                      <a:solidFill>
                        <a:srgbClr val="96BBFF"/>
                      </a:solidFill>
                      <a:prstDash val="solid"/>
                      <a:round/>
                      <a:headEnd type="none" w="med" len="med"/>
                      <a:tailEnd type="none" w="med" len="med"/>
                    </a:lnL>
                    <a:lnR w="9525" cap="flat" cmpd="sng" algn="ctr">
                      <a:solidFill>
                        <a:srgbClr val="96BBFF"/>
                      </a:solidFill>
                      <a:prstDash val="solid"/>
                      <a:round/>
                      <a:headEnd type="none" w="med" len="med"/>
                      <a:tailEnd type="none" w="med" len="med"/>
                    </a:lnR>
                    <a:lnT w="9525" cap="flat" cmpd="sng" algn="ctr">
                      <a:solidFill>
                        <a:srgbClr val="96BBFF"/>
                      </a:solidFill>
                      <a:prstDash val="solid"/>
                      <a:round/>
                      <a:headEnd type="none" w="med" len="med"/>
                      <a:tailEnd type="none" w="med" len="med"/>
                    </a:lnT>
                    <a:lnB w="9525" cap="flat" cmpd="sng" algn="ctr">
                      <a:solidFill>
                        <a:srgbClr val="96BBFF"/>
                      </a:solidFill>
                      <a:prstDash val="solid"/>
                      <a:round/>
                      <a:headEnd type="none" w="med" len="med"/>
                      <a:tailEnd type="none" w="med" len="med"/>
                    </a:lnB>
                  </a:tcPr>
                </a:tc>
                <a:tc>
                  <a:txBody>
                    <a:bodyPr/>
                    <a:lstStyle/>
                    <a:p>
                      <a:pPr algn="l" fontAlgn="base">
                        <a:buFont typeface="Arial"/>
                        <a:buChar char="•"/>
                      </a:pPr>
                      <a:r>
                        <a:rPr lang="en-US" sz="1200" b="0" dirty="0">
                          <a:solidFill>
                            <a:srgbClr val="001065"/>
                          </a:solidFill>
                          <a:effectLst/>
                          <a:latin typeface="Gilroy-Medium"/>
                        </a:rPr>
                        <a:t>Science (Physics, Chemistry, Biology)</a:t>
                      </a:r>
                    </a:p>
                    <a:p>
                      <a:pPr algn="l" fontAlgn="base">
                        <a:buFont typeface="Arial"/>
                        <a:buChar char="•"/>
                      </a:pPr>
                      <a:r>
                        <a:rPr lang="en-US" sz="1200" b="0" dirty="0">
                          <a:solidFill>
                            <a:srgbClr val="001065"/>
                          </a:solidFill>
                          <a:effectLst/>
                          <a:latin typeface="Gilroy-Medium"/>
                        </a:rPr>
                        <a:t>Mathematics</a:t>
                      </a:r>
                    </a:p>
                    <a:p>
                      <a:pPr algn="l" fontAlgn="base">
                        <a:buFont typeface="Arial"/>
                        <a:buChar char="•"/>
                      </a:pPr>
                      <a:r>
                        <a:rPr lang="en-US" sz="1200" b="0" dirty="0">
                          <a:solidFill>
                            <a:srgbClr val="001065"/>
                          </a:solidFill>
                          <a:effectLst/>
                          <a:latin typeface="Gilroy-Medium"/>
                        </a:rPr>
                        <a:t>Commercial Studies</a:t>
                      </a:r>
                    </a:p>
                    <a:p>
                      <a:pPr algn="l" fontAlgn="base">
                        <a:buFont typeface="Arial"/>
                        <a:buChar char="•"/>
                      </a:pPr>
                      <a:r>
                        <a:rPr lang="en-US" sz="1200" b="0" dirty="0">
                          <a:solidFill>
                            <a:srgbClr val="001065"/>
                          </a:solidFill>
                          <a:effectLst/>
                          <a:latin typeface="Gilroy-Medium"/>
                        </a:rPr>
                        <a:t>Economics</a:t>
                      </a:r>
                    </a:p>
                    <a:p>
                      <a:pPr algn="l" fontAlgn="base">
                        <a:buFont typeface="Arial"/>
                        <a:buChar char="•"/>
                      </a:pPr>
                      <a:r>
                        <a:rPr lang="en-US" sz="1200" b="0" dirty="0">
                          <a:solidFill>
                            <a:srgbClr val="001065"/>
                          </a:solidFill>
                          <a:effectLst/>
                          <a:latin typeface="Gilroy-Medium"/>
                        </a:rPr>
                        <a:t>Environmental Science</a:t>
                      </a:r>
                    </a:p>
                    <a:p>
                      <a:pPr algn="l" fontAlgn="base">
                        <a:buFont typeface="Arial"/>
                        <a:buChar char="•"/>
                      </a:pPr>
                      <a:r>
                        <a:rPr lang="en-US" sz="1200" b="0" dirty="0">
                          <a:solidFill>
                            <a:srgbClr val="001065"/>
                          </a:solidFill>
                          <a:effectLst/>
                          <a:latin typeface="Gilroy-Medium"/>
                        </a:rPr>
                        <a:t>A Classical Language</a:t>
                      </a:r>
                    </a:p>
                    <a:p>
                      <a:pPr algn="l" fontAlgn="base">
                        <a:buFont typeface="Arial"/>
                        <a:buChar char="•"/>
                      </a:pPr>
                      <a:r>
                        <a:rPr lang="en-US" sz="1200" b="0" dirty="0">
                          <a:solidFill>
                            <a:srgbClr val="001065"/>
                          </a:solidFill>
                          <a:effectLst/>
                          <a:latin typeface="Gilroy-Medium"/>
                        </a:rPr>
                        <a:t>A Modern Foreign Language</a:t>
                      </a:r>
                    </a:p>
                  </a:txBody>
                  <a:tcPr marL="59552" marR="59552" marT="29776" marB="29776" anchor="ctr">
                    <a:lnL w="9525" cap="flat" cmpd="sng" algn="ctr">
                      <a:solidFill>
                        <a:srgbClr val="96BBFF"/>
                      </a:solidFill>
                      <a:prstDash val="solid"/>
                      <a:round/>
                      <a:headEnd type="none" w="med" len="med"/>
                      <a:tailEnd type="none" w="med" len="med"/>
                    </a:lnL>
                    <a:lnR w="9525" cap="flat" cmpd="sng" algn="ctr">
                      <a:solidFill>
                        <a:srgbClr val="96BBFF"/>
                      </a:solidFill>
                      <a:prstDash val="solid"/>
                      <a:round/>
                      <a:headEnd type="none" w="med" len="med"/>
                      <a:tailEnd type="none" w="med" len="med"/>
                    </a:lnR>
                    <a:lnT w="9525" cap="flat" cmpd="sng" algn="ctr">
                      <a:solidFill>
                        <a:srgbClr val="96BBFF"/>
                      </a:solidFill>
                      <a:prstDash val="solid"/>
                      <a:round/>
                      <a:headEnd type="none" w="med" len="med"/>
                      <a:tailEnd type="none" w="med" len="med"/>
                    </a:lnT>
                    <a:lnB w="9525" cap="flat" cmpd="sng" algn="ctr">
                      <a:solidFill>
                        <a:srgbClr val="96BBFF"/>
                      </a:solidFill>
                      <a:prstDash val="solid"/>
                      <a:round/>
                      <a:headEnd type="none" w="med" len="med"/>
                      <a:tailEnd type="none" w="med" len="med"/>
                    </a:lnB>
                  </a:tcPr>
                </a:tc>
                <a:extLst>
                  <a:ext uri="{0D108BD9-81ED-4DB2-BD59-A6C34878D82A}">
                    <a16:rowId xmlns:a16="http://schemas.microsoft.com/office/drawing/2014/main" val="10002"/>
                  </a:ext>
                </a:extLst>
              </a:tr>
              <a:tr h="2913669">
                <a:tc>
                  <a:txBody>
                    <a:bodyPr/>
                    <a:lstStyle/>
                    <a:p>
                      <a:pPr algn="ctr" fontAlgn="base"/>
                      <a:r>
                        <a:rPr lang="en-US" sz="1200" b="0">
                          <a:solidFill>
                            <a:srgbClr val="001065"/>
                          </a:solidFill>
                          <a:effectLst/>
                          <a:latin typeface="Gilroy-regular"/>
                        </a:rPr>
                        <a:t>Group III (50% marks external exam + 50 % marks internal exam)</a:t>
                      </a:r>
                    </a:p>
                  </a:txBody>
                  <a:tcPr marL="59552" marR="59552" marT="29776" marB="29776" anchor="ctr">
                    <a:lnL w="9525" cap="flat" cmpd="sng" algn="ctr">
                      <a:solidFill>
                        <a:srgbClr val="96BBFF"/>
                      </a:solidFill>
                      <a:prstDash val="solid"/>
                      <a:round/>
                      <a:headEnd type="none" w="med" len="med"/>
                      <a:tailEnd type="none" w="med" len="med"/>
                    </a:lnL>
                    <a:lnR w="9525" cap="flat" cmpd="sng" algn="ctr">
                      <a:solidFill>
                        <a:srgbClr val="96BBFF"/>
                      </a:solidFill>
                      <a:prstDash val="solid"/>
                      <a:round/>
                      <a:headEnd type="none" w="med" len="med"/>
                      <a:tailEnd type="none" w="med" len="med"/>
                    </a:lnR>
                    <a:lnT w="9525" cap="flat" cmpd="sng" algn="ctr">
                      <a:solidFill>
                        <a:srgbClr val="96BBFF"/>
                      </a:solidFill>
                      <a:prstDash val="solid"/>
                      <a:round/>
                      <a:headEnd type="none" w="med" len="med"/>
                      <a:tailEnd type="none" w="med" len="med"/>
                    </a:lnT>
                    <a:lnB w="9525" cap="flat" cmpd="sng" algn="ctr">
                      <a:solidFill>
                        <a:srgbClr val="96BBFF"/>
                      </a:solidFill>
                      <a:prstDash val="solid"/>
                      <a:round/>
                      <a:headEnd type="none" w="med" len="med"/>
                      <a:tailEnd type="none" w="med" len="med"/>
                    </a:lnB>
                  </a:tcPr>
                </a:tc>
                <a:tc>
                  <a:txBody>
                    <a:bodyPr/>
                    <a:lstStyle/>
                    <a:p>
                      <a:pPr algn="l" fontAlgn="base">
                        <a:buFont typeface="Arial"/>
                        <a:buChar char="•"/>
                      </a:pPr>
                      <a:r>
                        <a:rPr lang="en-US" sz="1200" b="0" dirty="0">
                          <a:solidFill>
                            <a:srgbClr val="001065"/>
                          </a:solidFill>
                          <a:effectLst/>
                          <a:latin typeface="Gilroy-Medium"/>
                        </a:rPr>
                        <a:t>Arts</a:t>
                      </a:r>
                    </a:p>
                    <a:p>
                      <a:pPr algn="l" fontAlgn="base">
                        <a:buFont typeface="Arial"/>
                        <a:buChar char="•"/>
                      </a:pPr>
                      <a:r>
                        <a:rPr lang="en-US" sz="1200" b="0" dirty="0">
                          <a:solidFill>
                            <a:srgbClr val="001065"/>
                          </a:solidFill>
                          <a:effectLst/>
                          <a:latin typeface="Gilroy-Medium"/>
                        </a:rPr>
                        <a:t>Performing Arts</a:t>
                      </a:r>
                    </a:p>
                    <a:p>
                      <a:pPr algn="l" fontAlgn="base">
                        <a:buFont typeface="Arial"/>
                        <a:buChar char="•"/>
                      </a:pPr>
                      <a:r>
                        <a:rPr lang="en-US" sz="1200" b="0" dirty="0">
                          <a:solidFill>
                            <a:srgbClr val="001065"/>
                          </a:solidFill>
                          <a:effectLst/>
                          <a:latin typeface="Gilroy-Medium"/>
                        </a:rPr>
                        <a:t>Computer Applications</a:t>
                      </a:r>
                    </a:p>
                    <a:p>
                      <a:pPr algn="l" fontAlgn="base">
                        <a:buFont typeface="Arial"/>
                        <a:buChar char="•"/>
                      </a:pPr>
                      <a:r>
                        <a:rPr lang="en-US" sz="1200" b="0" dirty="0">
                          <a:solidFill>
                            <a:srgbClr val="001065"/>
                          </a:solidFill>
                          <a:effectLst/>
                          <a:latin typeface="Gilroy-Medium"/>
                        </a:rPr>
                        <a:t>Economic Applications</a:t>
                      </a:r>
                    </a:p>
                    <a:p>
                      <a:pPr algn="l" fontAlgn="base">
                        <a:buFont typeface="Arial"/>
                        <a:buChar char="•"/>
                      </a:pPr>
                      <a:r>
                        <a:rPr lang="en-US" sz="1200" b="0" dirty="0">
                          <a:solidFill>
                            <a:srgbClr val="001065"/>
                          </a:solidFill>
                          <a:effectLst/>
                          <a:latin typeface="Gilroy-Medium"/>
                        </a:rPr>
                        <a:t>Commercial Applications</a:t>
                      </a:r>
                    </a:p>
                    <a:p>
                      <a:pPr algn="l" fontAlgn="base">
                        <a:buFont typeface="Arial"/>
                        <a:buChar char="•"/>
                      </a:pPr>
                      <a:r>
                        <a:rPr lang="en-US" sz="1200" b="0" dirty="0">
                          <a:solidFill>
                            <a:srgbClr val="001065"/>
                          </a:solidFill>
                          <a:effectLst/>
                          <a:latin typeface="Gilroy-Medium"/>
                        </a:rPr>
                        <a:t>Fashion Designing</a:t>
                      </a:r>
                    </a:p>
                    <a:p>
                      <a:pPr algn="l" fontAlgn="base">
                        <a:buFont typeface="Arial"/>
                        <a:buChar char="•"/>
                      </a:pPr>
                      <a:r>
                        <a:rPr lang="en-US" sz="1200" b="0" dirty="0">
                          <a:solidFill>
                            <a:srgbClr val="001065"/>
                          </a:solidFill>
                          <a:effectLst/>
                          <a:latin typeface="Gilroy-Medium"/>
                        </a:rPr>
                        <a:t>Physical Education</a:t>
                      </a:r>
                    </a:p>
                    <a:p>
                      <a:pPr algn="l" fontAlgn="base">
                        <a:buFont typeface="Arial"/>
                        <a:buChar char="•"/>
                      </a:pPr>
                      <a:r>
                        <a:rPr lang="en-US" sz="1200" b="0" dirty="0">
                          <a:solidFill>
                            <a:srgbClr val="001065"/>
                          </a:solidFill>
                          <a:effectLst/>
                          <a:latin typeface="Gilroy-Medium"/>
                        </a:rPr>
                        <a:t>Yoga</a:t>
                      </a:r>
                    </a:p>
                    <a:p>
                      <a:pPr algn="l" fontAlgn="base">
                        <a:buFont typeface="Arial"/>
                        <a:buChar char="•"/>
                      </a:pPr>
                      <a:r>
                        <a:rPr lang="en-US" sz="1200" b="0" dirty="0">
                          <a:solidFill>
                            <a:srgbClr val="001065"/>
                          </a:solidFill>
                          <a:effectLst/>
                          <a:latin typeface="Gilroy-Medium"/>
                        </a:rPr>
                        <a:t>Cookery</a:t>
                      </a:r>
                    </a:p>
                    <a:p>
                      <a:pPr algn="l" fontAlgn="base">
                        <a:buFont typeface="Arial"/>
                        <a:buChar char="•"/>
                      </a:pPr>
                      <a:r>
                        <a:rPr lang="en-US" sz="1200" b="0" dirty="0">
                          <a:solidFill>
                            <a:srgbClr val="001065"/>
                          </a:solidFill>
                          <a:effectLst/>
                          <a:latin typeface="Gilroy-Medium"/>
                        </a:rPr>
                        <a:t>Home Science</a:t>
                      </a:r>
                    </a:p>
                    <a:p>
                      <a:pPr algn="l" fontAlgn="base">
                        <a:buFont typeface="Arial"/>
                        <a:buChar char="•"/>
                      </a:pPr>
                      <a:r>
                        <a:rPr lang="en-US" sz="1200" b="0" dirty="0">
                          <a:solidFill>
                            <a:srgbClr val="001065"/>
                          </a:solidFill>
                          <a:effectLst/>
                          <a:latin typeface="Gilroy-Medium"/>
                        </a:rPr>
                        <a:t>A Modern Foreign Language</a:t>
                      </a:r>
                    </a:p>
                    <a:p>
                      <a:pPr algn="l" fontAlgn="base">
                        <a:buFont typeface="Arial"/>
                        <a:buChar char="•"/>
                      </a:pPr>
                      <a:r>
                        <a:rPr lang="en-US" sz="1200" b="0" dirty="0">
                          <a:solidFill>
                            <a:srgbClr val="001065"/>
                          </a:solidFill>
                          <a:effectLst/>
                          <a:latin typeface="Gilroy-Medium"/>
                        </a:rPr>
                        <a:t>Technical Drawing Applications</a:t>
                      </a:r>
                    </a:p>
                    <a:p>
                      <a:pPr algn="l" fontAlgn="base">
                        <a:buFont typeface="Arial"/>
                        <a:buChar char="•"/>
                      </a:pPr>
                      <a:r>
                        <a:rPr lang="en-US" sz="1200" b="0" dirty="0">
                          <a:solidFill>
                            <a:srgbClr val="001065"/>
                          </a:solidFill>
                          <a:effectLst/>
                          <a:latin typeface="Gilroy-Medium"/>
                        </a:rPr>
                        <a:t>Environmental Applications</a:t>
                      </a:r>
                    </a:p>
                  </a:txBody>
                  <a:tcPr marL="59552" marR="59552" marT="29776" marB="29776" anchor="ctr">
                    <a:lnL w="9525" cap="flat" cmpd="sng" algn="ctr">
                      <a:solidFill>
                        <a:srgbClr val="96BBFF"/>
                      </a:solidFill>
                      <a:prstDash val="solid"/>
                      <a:round/>
                      <a:headEnd type="none" w="med" len="med"/>
                      <a:tailEnd type="none" w="med" len="med"/>
                    </a:lnL>
                    <a:lnR w="9525" cap="flat" cmpd="sng" algn="ctr">
                      <a:solidFill>
                        <a:srgbClr val="96BBFF"/>
                      </a:solidFill>
                      <a:prstDash val="solid"/>
                      <a:round/>
                      <a:headEnd type="none" w="med" len="med"/>
                      <a:tailEnd type="none" w="med" len="med"/>
                    </a:lnR>
                    <a:lnT w="9525" cap="flat" cmpd="sng" algn="ctr">
                      <a:solidFill>
                        <a:srgbClr val="96BBFF"/>
                      </a:solidFill>
                      <a:prstDash val="solid"/>
                      <a:round/>
                      <a:headEnd type="none" w="med" len="med"/>
                      <a:tailEnd type="none" w="med" len="med"/>
                    </a:lnT>
                    <a:lnB w="9525" cap="flat" cmpd="sng" algn="ctr">
                      <a:solidFill>
                        <a:srgbClr val="96BBF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7727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13" y="1752600"/>
            <a:ext cx="8229600" cy="4525963"/>
          </a:xfrm>
        </p:spPr>
        <p:txBody>
          <a:bodyPr>
            <a:normAutofit fontScale="62500" lnSpcReduction="20000"/>
          </a:bodyPr>
          <a:lstStyle/>
          <a:p>
            <a:pPr>
              <a:buFont typeface="Wingdings" pitchFamily="2" charset="2"/>
              <a:buChar char="q"/>
            </a:pPr>
            <a:r>
              <a:rPr lang="en-US" dirty="0"/>
              <a:t>The Certificate of Vocational Education Examination (CVE - 12) has been created as an examination, in accordance with the recommendations of the Ministry of Human Resource Development (MHRD) through the Joint Council of Vocational Education (JCVE) established under the National Policy of Education 1986. This examination can be taken by candidates after a two year course of studies beyond the Indian Certificate of Secondary Education (Year 10) examination or its equivalent, through the medium of English.</a:t>
            </a:r>
          </a:p>
          <a:p>
            <a:pPr>
              <a:buFont typeface="Wingdings" pitchFamily="2" charset="2"/>
              <a:buChar char="q"/>
            </a:pPr>
            <a:r>
              <a:rPr lang="en-US" i="1" dirty="0">
                <a:hlinkClick r:id="rId2"/>
              </a:rPr>
              <a:t>Regulations</a:t>
            </a:r>
            <a:endParaRPr lang="en-US" dirty="0"/>
          </a:p>
          <a:p>
            <a:pPr>
              <a:buFont typeface="Wingdings" pitchFamily="2" charset="2"/>
              <a:buChar char="q"/>
            </a:pPr>
            <a:r>
              <a:rPr lang="en-US" i="1" dirty="0">
                <a:hlinkClick r:id="rId3"/>
              </a:rPr>
              <a:t>Syllabus</a:t>
            </a:r>
            <a:endParaRPr lang="en-US" i="1" dirty="0"/>
          </a:p>
          <a:p>
            <a:pPr marL="0" indent="0">
              <a:buNone/>
            </a:pPr>
            <a:endParaRPr lang="en-US" i="1" dirty="0"/>
          </a:p>
          <a:p>
            <a:pPr marL="0" indent="0" algn="ctr">
              <a:buNone/>
            </a:pPr>
            <a:endParaRPr lang="en-US" b="1" dirty="0">
              <a:solidFill>
                <a:srgbClr val="002060"/>
              </a:solidFill>
            </a:endParaRPr>
          </a:p>
          <a:p>
            <a:pPr marL="0" indent="0" algn="ctr">
              <a:buNone/>
            </a:pPr>
            <a:endParaRPr lang="en-US" b="1" dirty="0">
              <a:solidFill>
                <a:srgbClr val="002060"/>
              </a:solidFill>
            </a:endParaRPr>
          </a:p>
          <a:p>
            <a:pPr marL="0" indent="0" algn="ctr">
              <a:buNone/>
            </a:pPr>
            <a:endParaRPr lang="en-US" b="1" dirty="0">
              <a:solidFill>
                <a:srgbClr val="002060"/>
              </a:solidFill>
            </a:endParaRPr>
          </a:p>
          <a:p>
            <a:pPr marL="0" indent="0" algn="ctr">
              <a:buNone/>
            </a:pPr>
            <a:r>
              <a:rPr lang="en-US" b="1" dirty="0">
                <a:solidFill>
                  <a:srgbClr val="002060"/>
                </a:solidFill>
              </a:rPr>
              <a:t>The C.V.E. course is intended to prepare candidates for specific vocations. Private candidates are not permitted to appear for these examinations.</a:t>
            </a:r>
          </a:p>
        </p:txBody>
      </p:sp>
      <p:sp>
        <p:nvSpPr>
          <p:cNvPr id="4" name="Rectangle 3"/>
          <p:cNvSpPr/>
          <p:nvPr/>
        </p:nvSpPr>
        <p:spPr>
          <a:xfrm>
            <a:off x="102873" y="152400"/>
            <a:ext cx="8938281" cy="147732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CVE</a:t>
            </a:r>
          </a:p>
          <a:p>
            <a:pPr algn="ct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Certificate Of Vocational Education (Year 12)</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1266" name="Picture 2" descr="D:\cise gallery\Achievements\4-Quest for Knowled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3657600"/>
            <a:ext cx="2813050" cy="1670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27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1266"/>
                                        </p:tgtEl>
                                        <p:attrNameLst>
                                          <p:attrName>style.visibility</p:attrName>
                                        </p:attrNameLst>
                                      </p:cBhvr>
                                      <p:to>
                                        <p:strVal val="visible"/>
                                      </p:to>
                                    </p:set>
                                    <p:anim calcmode="lin" valueType="num">
                                      <p:cBhvr>
                                        <p:cTn id="34" dur="1000" fill="hold"/>
                                        <p:tgtEl>
                                          <p:spTgt spid="11266"/>
                                        </p:tgtEl>
                                        <p:attrNameLst>
                                          <p:attrName>ppt_w</p:attrName>
                                        </p:attrNameLst>
                                      </p:cBhvr>
                                      <p:tavLst>
                                        <p:tav tm="0">
                                          <p:val>
                                            <p:fltVal val="0"/>
                                          </p:val>
                                        </p:tav>
                                        <p:tav tm="100000">
                                          <p:val>
                                            <p:strVal val="#ppt_w"/>
                                          </p:val>
                                        </p:tav>
                                      </p:tavLst>
                                    </p:anim>
                                    <p:anim calcmode="lin" valueType="num">
                                      <p:cBhvr>
                                        <p:cTn id="35" dur="1000" fill="hold"/>
                                        <p:tgtEl>
                                          <p:spTgt spid="11266"/>
                                        </p:tgtEl>
                                        <p:attrNameLst>
                                          <p:attrName>ppt_h</p:attrName>
                                        </p:attrNameLst>
                                      </p:cBhvr>
                                      <p:tavLst>
                                        <p:tav tm="0">
                                          <p:val>
                                            <p:fltVal val="0"/>
                                          </p:val>
                                        </p:tav>
                                        <p:tav tm="100000">
                                          <p:val>
                                            <p:strVal val="#ppt_h"/>
                                          </p:val>
                                        </p:tav>
                                      </p:tavLst>
                                    </p:anim>
                                    <p:anim calcmode="lin" valueType="num">
                                      <p:cBhvr>
                                        <p:cTn id="36" dur="1000" fill="hold"/>
                                        <p:tgtEl>
                                          <p:spTgt spid="11266"/>
                                        </p:tgtEl>
                                        <p:attrNameLst>
                                          <p:attrName>style.rotation</p:attrName>
                                        </p:attrNameLst>
                                      </p:cBhvr>
                                      <p:tavLst>
                                        <p:tav tm="0">
                                          <p:val>
                                            <p:fltVal val="90"/>
                                          </p:val>
                                        </p:tav>
                                        <p:tav tm="100000">
                                          <p:val>
                                            <p:fltVal val="0"/>
                                          </p:val>
                                        </p:tav>
                                      </p:tavLst>
                                    </p:anim>
                                    <p:animEffect transition="in" filter="fade">
                                      <p:cBhvr>
                                        <p:cTn id="37"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609" y="1828800"/>
            <a:ext cx="8229600" cy="4525963"/>
          </a:xfrm>
        </p:spPr>
        <p:txBody>
          <a:bodyPr>
            <a:normAutofit fontScale="85000" lnSpcReduction="20000"/>
          </a:bodyPr>
          <a:lstStyle/>
          <a:p>
            <a:pPr>
              <a:buFont typeface="Wingdings" pitchFamily="2" charset="2"/>
              <a:buChar char="q"/>
            </a:pPr>
            <a:r>
              <a:rPr lang="en-US" dirty="0"/>
              <a:t> Curriculum development and review including preparation of the ICSE, ISC and CVE syllabi.</a:t>
            </a:r>
          </a:p>
          <a:p>
            <a:pPr>
              <a:buFont typeface="Wingdings" pitchFamily="2" charset="2"/>
              <a:buChar char="q"/>
            </a:pPr>
            <a:r>
              <a:rPr lang="en-US" dirty="0"/>
              <a:t>Design and development of Specimen Question Papers.</a:t>
            </a:r>
          </a:p>
          <a:p>
            <a:pPr>
              <a:buFont typeface="Wingdings" pitchFamily="2" charset="2"/>
              <a:buChar char="q"/>
            </a:pPr>
            <a:r>
              <a:rPr lang="en-US" dirty="0"/>
              <a:t>Development of resource material for teachers and students.</a:t>
            </a:r>
          </a:p>
          <a:p>
            <a:pPr>
              <a:buFont typeface="Wingdings" pitchFamily="2" charset="2"/>
              <a:buChar char="q"/>
            </a:pPr>
            <a:r>
              <a:rPr lang="en-US" dirty="0"/>
              <a:t> Preparation of the documents entitled "Analysis of Pupil Performance" both at the ICSE and ISC levels.</a:t>
            </a:r>
          </a:p>
          <a:p>
            <a:pPr>
              <a:buFont typeface="Wingdings" pitchFamily="2" charset="2"/>
              <a:buChar char="q"/>
            </a:pPr>
            <a:r>
              <a:rPr lang="en-US" dirty="0"/>
              <a:t> Preparation of the Council's Quarterly magazine "The Council Record".</a:t>
            </a:r>
          </a:p>
          <a:p>
            <a:pPr>
              <a:buFont typeface="Wingdings" pitchFamily="2" charset="2"/>
              <a:buChar char="q"/>
            </a:pPr>
            <a:r>
              <a:rPr lang="en-US" dirty="0"/>
              <a:t>Conducting studies based on contemporary broad based academic issues.</a:t>
            </a:r>
            <a:br>
              <a:rPr lang="en-US" dirty="0"/>
            </a:br>
            <a:endParaRPr lang="en-US" dirty="0"/>
          </a:p>
        </p:txBody>
      </p:sp>
      <p:sp>
        <p:nvSpPr>
          <p:cNvPr id="4" name="Rectangle 3"/>
          <p:cNvSpPr/>
          <p:nvPr/>
        </p:nvSpPr>
        <p:spPr>
          <a:xfrm>
            <a:off x="-431782" y="152400"/>
            <a:ext cx="10058382" cy="141577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RDCD</a:t>
            </a:r>
          </a:p>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Research, Development &amp; Consultancy Division</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38242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q"/>
            </a:pPr>
            <a:r>
              <a:rPr lang="en-US" dirty="0"/>
              <a:t>The events are conducted in Debate, Declamation, Painting, Creative Writing and Quiz will be conducted in three categories:</a:t>
            </a:r>
            <a:br>
              <a:rPr lang="en-US" dirty="0"/>
            </a:br>
            <a:r>
              <a:rPr lang="en-US" dirty="0"/>
              <a:t>• Sub juniors (Students of VI, VII and VIII)</a:t>
            </a:r>
            <a:br>
              <a:rPr lang="en-US" dirty="0"/>
            </a:br>
            <a:r>
              <a:rPr lang="en-US" dirty="0"/>
              <a:t>• Juniors (Students up to X)</a:t>
            </a:r>
            <a:br>
              <a:rPr lang="en-US" dirty="0"/>
            </a:br>
            <a:r>
              <a:rPr lang="en-US" dirty="0"/>
              <a:t>• Seniors (Students of XI and XII)</a:t>
            </a:r>
          </a:p>
        </p:txBody>
      </p:sp>
      <p:sp>
        <p:nvSpPr>
          <p:cNvPr id="4" name="Rectangle 3"/>
          <p:cNvSpPr/>
          <p:nvPr/>
        </p:nvSpPr>
        <p:spPr>
          <a:xfrm>
            <a:off x="1295400" y="304800"/>
            <a:ext cx="679070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National Competitions</a:t>
            </a:r>
          </a:p>
        </p:txBody>
      </p:sp>
      <p:sp>
        <p:nvSpPr>
          <p:cNvPr id="5" name="TextBox 4"/>
          <p:cNvSpPr txBox="1"/>
          <p:nvPr/>
        </p:nvSpPr>
        <p:spPr>
          <a:xfrm>
            <a:off x="152400" y="5334000"/>
            <a:ext cx="8821388" cy="1200329"/>
          </a:xfrm>
          <a:prstGeom prst="rect">
            <a:avLst/>
          </a:prstGeom>
          <a:noFill/>
        </p:spPr>
        <p:txBody>
          <a:bodyPr wrap="square" rtlCol="0">
            <a:spAutoFit/>
          </a:bodyPr>
          <a:lstStyle/>
          <a:p>
            <a:pPr algn="ctr"/>
            <a:r>
              <a:rPr lang="en-US" dirty="0">
                <a:solidFill>
                  <a:srgbClr val="002060"/>
                </a:solidFill>
              </a:rPr>
              <a:t>The Council conducts, the Frank Anthony Memorial All-India Inter-School Debate and the Albert Barrow Memorial All-India Inter-School Creative Writing competitions, thereby underpinning the critical importance of creativity and the ability to articulate one's thoughts in writing and speech in school education.</a:t>
            </a:r>
          </a:p>
        </p:txBody>
      </p:sp>
    </p:spTree>
    <p:extLst>
      <p:ext uri="{BB962C8B-B14F-4D97-AF65-F5344CB8AC3E}">
        <p14:creationId xmlns:p14="http://schemas.microsoft.com/office/powerpoint/2010/main" val="214938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9800" y="304800"/>
            <a:ext cx="487825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Games &amp; Sports</a:t>
            </a:r>
          </a:p>
        </p:txBody>
      </p:sp>
      <p:sp>
        <p:nvSpPr>
          <p:cNvPr id="5" name="TextBox 4"/>
          <p:cNvSpPr txBox="1"/>
          <p:nvPr/>
        </p:nvSpPr>
        <p:spPr>
          <a:xfrm>
            <a:off x="76200" y="4648200"/>
            <a:ext cx="8991600" cy="2031325"/>
          </a:xfrm>
          <a:prstGeom prst="rect">
            <a:avLst/>
          </a:prstGeom>
          <a:noFill/>
        </p:spPr>
        <p:txBody>
          <a:bodyPr wrap="square" rtlCol="0">
            <a:spAutoFit/>
          </a:bodyPr>
          <a:lstStyle/>
          <a:p>
            <a:r>
              <a:rPr lang="en-US" b="1" dirty="0">
                <a:solidFill>
                  <a:srgbClr val="002060"/>
                </a:solidFill>
                <a:latin typeface="Arial" pitchFamily="34" charset="0"/>
                <a:cs typeface="Arial" pitchFamily="34" charset="0"/>
              </a:rPr>
              <a:t>The Council has therefore embarked on a mission to conduct the ‘Council School Games &amp; Sports’ annually in order to identify talents at the school level and provide these children a suitable platform to develop and reach their full potential. This is also in keeping with the Government’s initiative of identifying sporting talent among children at the school level and developing Sports Schools through the Khelo India School Games and the Khelo India Scheme respectively.</a:t>
            </a:r>
          </a:p>
        </p:txBody>
      </p:sp>
      <p:pic>
        <p:nvPicPr>
          <p:cNvPr id="8194" name="Picture 2" descr="D:\cise gallery\2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2971800"/>
            <a:ext cx="2085976" cy="138145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D:\cise gallery\2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1238908"/>
            <a:ext cx="2071172" cy="138145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D:\cise gallery\1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8893" y="1228130"/>
            <a:ext cx="2578332" cy="1392234"/>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D:\cise gallery\1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1245217"/>
            <a:ext cx="2066924" cy="136883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D:\cise gallery\1 (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5800" y="2994808"/>
            <a:ext cx="2051050" cy="1358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02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7"/>
                                        </p:tgtEl>
                                        <p:attrNameLst>
                                          <p:attrName>style.visibility</p:attrName>
                                        </p:attrNameLst>
                                      </p:cBhvr>
                                      <p:to>
                                        <p:strVal val="visible"/>
                                      </p:to>
                                    </p:set>
                                    <p:animEffect transition="in" filter="fade">
                                      <p:cBhvr>
                                        <p:cTn id="14" dur="1000"/>
                                        <p:tgtEl>
                                          <p:spTgt spid="8197"/>
                                        </p:tgtEl>
                                      </p:cBhvr>
                                    </p:animEffect>
                                    <p:anim calcmode="lin" valueType="num">
                                      <p:cBhvr>
                                        <p:cTn id="15" dur="1000" fill="hold"/>
                                        <p:tgtEl>
                                          <p:spTgt spid="8197"/>
                                        </p:tgtEl>
                                        <p:attrNameLst>
                                          <p:attrName>ppt_x</p:attrName>
                                        </p:attrNameLst>
                                      </p:cBhvr>
                                      <p:tavLst>
                                        <p:tav tm="0">
                                          <p:val>
                                            <p:strVal val="#ppt_x"/>
                                          </p:val>
                                        </p:tav>
                                        <p:tav tm="100000">
                                          <p:val>
                                            <p:strVal val="#ppt_x"/>
                                          </p:val>
                                        </p:tav>
                                      </p:tavLst>
                                    </p:anim>
                                    <p:anim calcmode="lin" valueType="num">
                                      <p:cBhvr>
                                        <p:cTn id="16" dur="1000" fill="hold"/>
                                        <p:tgtEl>
                                          <p:spTgt spid="819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8195"/>
                                        </p:tgtEl>
                                        <p:attrNameLst>
                                          <p:attrName>style.visibility</p:attrName>
                                        </p:attrNameLst>
                                      </p:cBhvr>
                                      <p:to>
                                        <p:strVal val="visible"/>
                                      </p:to>
                                    </p:set>
                                    <p:animEffect transition="in" filter="circle(in)">
                                      <p:cBhvr>
                                        <p:cTn id="21" dur="2000"/>
                                        <p:tgtEl>
                                          <p:spTgt spid="819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8196"/>
                                        </p:tgtEl>
                                        <p:attrNameLst>
                                          <p:attrName>style.visibility</p:attrName>
                                        </p:attrNameLst>
                                      </p:cBhvr>
                                      <p:to>
                                        <p:strVal val="visible"/>
                                      </p:to>
                                    </p:set>
                                    <p:animEffect transition="in" filter="randombar(horizontal)">
                                      <p:cBhvr>
                                        <p:cTn id="26" dur="500"/>
                                        <p:tgtEl>
                                          <p:spTgt spid="819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194"/>
                                        </p:tgtEl>
                                        <p:attrNameLst>
                                          <p:attrName>style.visibility</p:attrName>
                                        </p:attrNameLst>
                                      </p:cBhvr>
                                      <p:to>
                                        <p:strVal val="visible"/>
                                      </p:to>
                                    </p:set>
                                    <p:animEffect transition="in" filter="fade">
                                      <p:cBhvr>
                                        <p:cTn id="31" dur="500"/>
                                        <p:tgtEl>
                                          <p:spTgt spid="8194"/>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8198"/>
                                        </p:tgtEl>
                                        <p:attrNameLst>
                                          <p:attrName>style.visibility</p:attrName>
                                        </p:attrNameLst>
                                      </p:cBhvr>
                                      <p:to>
                                        <p:strVal val="visible"/>
                                      </p:to>
                                    </p:set>
                                    <p:animEffect transition="in" filter="wipe(down)">
                                      <p:cBhvr>
                                        <p:cTn id="36" dur="580">
                                          <p:stCondLst>
                                            <p:cond delay="0"/>
                                          </p:stCondLst>
                                        </p:cTn>
                                        <p:tgtEl>
                                          <p:spTgt spid="8198"/>
                                        </p:tgtEl>
                                      </p:cBhvr>
                                    </p:animEffect>
                                    <p:anim calcmode="lin" valueType="num">
                                      <p:cBhvr>
                                        <p:cTn id="37" dur="1822" tmFilter="0,0; 0.14,0.36; 0.43,0.73; 0.71,0.91; 1.0,1.0">
                                          <p:stCondLst>
                                            <p:cond delay="0"/>
                                          </p:stCondLst>
                                        </p:cTn>
                                        <p:tgtEl>
                                          <p:spTgt spid="8198"/>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8198"/>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8198"/>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8198"/>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8198"/>
                                        </p:tgtEl>
                                        <p:attrNameLst>
                                          <p:attrName>ppt_y</p:attrName>
                                        </p:attrNameLst>
                                      </p:cBhvr>
                                      <p:tavLst>
                                        <p:tav tm="0" fmla="#ppt_y-sin(pi*$)/81">
                                          <p:val>
                                            <p:fltVal val="0"/>
                                          </p:val>
                                        </p:tav>
                                        <p:tav tm="100000">
                                          <p:val>
                                            <p:fltVal val="1"/>
                                          </p:val>
                                        </p:tav>
                                      </p:tavLst>
                                    </p:anim>
                                    <p:animScale>
                                      <p:cBhvr>
                                        <p:cTn id="42" dur="26">
                                          <p:stCondLst>
                                            <p:cond delay="650"/>
                                          </p:stCondLst>
                                        </p:cTn>
                                        <p:tgtEl>
                                          <p:spTgt spid="8198"/>
                                        </p:tgtEl>
                                      </p:cBhvr>
                                      <p:to x="100000" y="60000"/>
                                    </p:animScale>
                                    <p:animScale>
                                      <p:cBhvr>
                                        <p:cTn id="43" dur="166" decel="50000">
                                          <p:stCondLst>
                                            <p:cond delay="676"/>
                                          </p:stCondLst>
                                        </p:cTn>
                                        <p:tgtEl>
                                          <p:spTgt spid="8198"/>
                                        </p:tgtEl>
                                      </p:cBhvr>
                                      <p:to x="100000" y="100000"/>
                                    </p:animScale>
                                    <p:animScale>
                                      <p:cBhvr>
                                        <p:cTn id="44" dur="26">
                                          <p:stCondLst>
                                            <p:cond delay="1312"/>
                                          </p:stCondLst>
                                        </p:cTn>
                                        <p:tgtEl>
                                          <p:spTgt spid="8198"/>
                                        </p:tgtEl>
                                      </p:cBhvr>
                                      <p:to x="100000" y="80000"/>
                                    </p:animScale>
                                    <p:animScale>
                                      <p:cBhvr>
                                        <p:cTn id="45" dur="166" decel="50000">
                                          <p:stCondLst>
                                            <p:cond delay="1338"/>
                                          </p:stCondLst>
                                        </p:cTn>
                                        <p:tgtEl>
                                          <p:spTgt spid="8198"/>
                                        </p:tgtEl>
                                      </p:cBhvr>
                                      <p:to x="100000" y="100000"/>
                                    </p:animScale>
                                    <p:animScale>
                                      <p:cBhvr>
                                        <p:cTn id="46" dur="26">
                                          <p:stCondLst>
                                            <p:cond delay="1642"/>
                                          </p:stCondLst>
                                        </p:cTn>
                                        <p:tgtEl>
                                          <p:spTgt spid="8198"/>
                                        </p:tgtEl>
                                      </p:cBhvr>
                                      <p:to x="100000" y="90000"/>
                                    </p:animScale>
                                    <p:animScale>
                                      <p:cBhvr>
                                        <p:cTn id="47" dur="166" decel="50000">
                                          <p:stCondLst>
                                            <p:cond delay="1668"/>
                                          </p:stCondLst>
                                        </p:cTn>
                                        <p:tgtEl>
                                          <p:spTgt spid="8198"/>
                                        </p:tgtEl>
                                      </p:cBhvr>
                                      <p:to x="100000" y="100000"/>
                                    </p:animScale>
                                    <p:animScale>
                                      <p:cBhvr>
                                        <p:cTn id="48" dur="26">
                                          <p:stCondLst>
                                            <p:cond delay="1808"/>
                                          </p:stCondLst>
                                        </p:cTn>
                                        <p:tgtEl>
                                          <p:spTgt spid="8198"/>
                                        </p:tgtEl>
                                      </p:cBhvr>
                                      <p:to x="100000" y="95000"/>
                                    </p:animScale>
                                    <p:animScale>
                                      <p:cBhvr>
                                        <p:cTn id="49" dur="166" decel="50000">
                                          <p:stCondLst>
                                            <p:cond delay="1834"/>
                                          </p:stCondLst>
                                        </p:cTn>
                                        <p:tgtEl>
                                          <p:spTgt spid="8198"/>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randombar(horizontal)">
                                      <p:cBhvr>
                                        <p:cTn id="5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
            <a:ext cx="9143984" cy="166199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SGFI </a:t>
            </a:r>
          </a:p>
          <a:p>
            <a:pPr algn="ct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School Games Federation of India</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9218" name="Picture 2" descr="D:\cise gallery\sgf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236" y="1905000"/>
            <a:ext cx="2371725" cy="3402709"/>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D:\cise gallery\2 (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36" y="5566869"/>
            <a:ext cx="1369400" cy="116816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D:\cise gallery\2 (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8855" y="5584122"/>
            <a:ext cx="1721930" cy="1090890"/>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D:\cise gallery\5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2736" y="5584122"/>
            <a:ext cx="1634143" cy="109089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D:\cise gallery\3 (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5336" y="5625363"/>
            <a:ext cx="1727336" cy="1051174"/>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D:\cise gallery\1 (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24136" y="5584122"/>
            <a:ext cx="2025650" cy="10808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75713" y="2828278"/>
            <a:ext cx="3184094" cy="1754326"/>
          </a:xfrm>
          <a:prstGeom prst="rect">
            <a:avLst/>
          </a:prstGeom>
          <a:noFill/>
        </p:spPr>
        <p:txBody>
          <a:bodyPr wrap="square" rtlCol="0">
            <a:spAutoFit/>
          </a:bodyPr>
          <a:lstStyle/>
          <a:p>
            <a:pPr algn="ctr"/>
            <a:r>
              <a:rPr lang="en-US" b="1" dirty="0">
                <a:solidFill>
                  <a:schemeClr val="accent4">
                    <a:lumMod val="50000"/>
                  </a:schemeClr>
                </a:solidFill>
                <a:latin typeface="Arial Black" pitchFamily="34" charset="0"/>
              </a:rPr>
              <a:t>65</a:t>
            </a:r>
            <a:r>
              <a:rPr lang="en-US" b="1" baseline="30000" dirty="0">
                <a:solidFill>
                  <a:schemeClr val="accent4">
                    <a:lumMod val="50000"/>
                  </a:schemeClr>
                </a:solidFill>
                <a:latin typeface="Arial Black" pitchFamily="34" charset="0"/>
              </a:rPr>
              <a:t>th</a:t>
            </a:r>
            <a:r>
              <a:rPr lang="en-US" b="1" dirty="0">
                <a:solidFill>
                  <a:schemeClr val="accent4">
                    <a:lumMod val="50000"/>
                  </a:schemeClr>
                </a:solidFill>
                <a:latin typeface="Arial Black" pitchFamily="34" charset="0"/>
              </a:rPr>
              <a:t> National School Games 2019-20</a:t>
            </a:r>
          </a:p>
          <a:p>
            <a:pPr algn="ctr"/>
            <a:endParaRPr lang="en-US" dirty="0"/>
          </a:p>
          <a:p>
            <a:pPr algn="ctr"/>
            <a:r>
              <a:rPr lang="en-US" dirty="0">
                <a:solidFill>
                  <a:srgbClr val="002060"/>
                </a:solidFill>
                <a:latin typeface="Bahnschrift Light" pitchFamily="34" charset="0"/>
              </a:rPr>
              <a:t>Gold Medal – 20</a:t>
            </a:r>
          </a:p>
          <a:p>
            <a:pPr algn="ctr"/>
            <a:r>
              <a:rPr lang="en-US" dirty="0">
                <a:solidFill>
                  <a:srgbClr val="002060"/>
                </a:solidFill>
                <a:latin typeface="Bahnschrift Light" pitchFamily="34" charset="0"/>
              </a:rPr>
              <a:t>Silver Medal – 16</a:t>
            </a:r>
          </a:p>
          <a:p>
            <a:pPr algn="ctr"/>
            <a:r>
              <a:rPr lang="en-US" dirty="0">
                <a:solidFill>
                  <a:srgbClr val="002060"/>
                </a:solidFill>
                <a:latin typeface="Bahnschrift Light" pitchFamily="34" charset="0"/>
              </a:rPr>
              <a:t>Bronze Medal - 35</a:t>
            </a:r>
          </a:p>
        </p:txBody>
      </p:sp>
    </p:spTree>
    <p:extLst>
      <p:ext uri="{BB962C8B-B14F-4D97-AF65-F5344CB8AC3E}">
        <p14:creationId xmlns:p14="http://schemas.microsoft.com/office/powerpoint/2010/main" val="216833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9"/>
                                        </p:tgtEl>
                                        <p:attrNameLst>
                                          <p:attrName>style.visibility</p:attrName>
                                        </p:attrNameLst>
                                      </p:cBhvr>
                                      <p:to>
                                        <p:strVal val="visible"/>
                                      </p:to>
                                    </p:set>
                                    <p:anim calcmode="lin" valueType="num">
                                      <p:cBhvr additive="base">
                                        <p:cTn id="19" dur="500" fill="hold"/>
                                        <p:tgtEl>
                                          <p:spTgt spid="9219"/>
                                        </p:tgtEl>
                                        <p:attrNameLst>
                                          <p:attrName>ppt_x</p:attrName>
                                        </p:attrNameLst>
                                      </p:cBhvr>
                                      <p:tavLst>
                                        <p:tav tm="0">
                                          <p:val>
                                            <p:strVal val="#ppt_x"/>
                                          </p:val>
                                        </p:tav>
                                        <p:tav tm="100000">
                                          <p:val>
                                            <p:strVal val="#ppt_x"/>
                                          </p:val>
                                        </p:tav>
                                      </p:tavLst>
                                    </p:anim>
                                    <p:anim calcmode="lin" valueType="num">
                                      <p:cBhvr additive="base">
                                        <p:cTn id="20"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220"/>
                                        </p:tgtEl>
                                        <p:attrNameLst>
                                          <p:attrName>style.visibility</p:attrName>
                                        </p:attrNameLst>
                                      </p:cBhvr>
                                      <p:to>
                                        <p:strVal val="visible"/>
                                      </p:to>
                                    </p:set>
                                    <p:animEffect transition="in" filter="wipe(down)">
                                      <p:cBhvr>
                                        <p:cTn id="25" dur="500"/>
                                        <p:tgtEl>
                                          <p:spTgt spid="9220"/>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9221"/>
                                        </p:tgtEl>
                                        <p:attrNameLst>
                                          <p:attrName>style.visibility</p:attrName>
                                        </p:attrNameLst>
                                      </p:cBhvr>
                                      <p:to>
                                        <p:strVal val="visible"/>
                                      </p:to>
                                    </p:set>
                                    <p:animEffect transition="in" filter="circle(in)">
                                      <p:cBhvr>
                                        <p:cTn id="30" dur="2000"/>
                                        <p:tgtEl>
                                          <p:spTgt spid="9221"/>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9222"/>
                                        </p:tgtEl>
                                        <p:attrNameLst>
                                          <p:attrName>style.visibility</p:attrName>
                                        </p:attrNameLst>
                                      </p:cBhvr>
                                      <p:to>
                                        <p:strVal val="visible"/>
                                      </p:to>
                                    </p:set>
                                    <p:anim calcmode="lin" valueType="num">
                                      <p:cBhvr>
                                        <p:cTn id="35" dur="1000" fill="hold"/>
                                        <p:tgtEl>
                                          <p:spTgt spid="9222"/>
                                        </p:tgtEl>
                                        <p:attrNameLst>
                                          <p:attrName>ppt_w</p:attrName>
                                        </p:attrNameLst>
                                      </p:cBhvr>
                                      <p:tavLst>
                                        <p:tav tm="0">
                                          <p:val>
                                            <p:fltVal val="0"/>
                                          </p:val>
                                        </p:tav>
                                        <p:tav tm="100000">
                                          <p:val>
                                            <p:strVal val="#ppt_w"/>
                                          </p:val>
                                        </p:tav>
                                      </p:tavLst>
                                    </p:anim>
                                    <p:anim calcmode="lin" valueType="num">
                                      <p:cBhvr>
                                        <p:cTn id="36" dur="1000" fill="hold"/>
                                        <p:tgtEl>
                                          <p:spTgt spid="9222"/>
                                        </p:tgtEl>
                                        <p:attrNameLst>
                                          <p:attrName>ppt_h</p:attrName>
                                        </p:attrNameLst>
                                      </p:cBhvr>
                                      <p:tavLst>
                                        <p:tav tm="0">
                                          <p:val>
                                            <p:fltVal val="0"/>
                                          </p:val>
                                        </p:tav>
                                        <p:tav tm="100000">
                                          <p:val>
                                            <p:strVal val="#ppt_h"/>
                                          </p:val>
                                        </p:tav>
                                      </p:tavLst>
                                    </p:anim>
                                    <p:anim calcmode="lin" valueType="num">
                                      <p:cBhvr>
                                        <p:cTn id="37" dur="1000" fill="hold"/>
                                        <p:tgtEl>
                                          <p:spTgt spid="9222"/>
                                        </p:tgtEl>
                                        <p:attrNameLst>
                                          <p:attrName>style.rotation</p:attrName>
                                        </p:attrNameLst>
                                      </p:cBhvr>
                                      <p:tavLst>
                                        <p:tav tm="0">
                                          <p:val>
                                            <p:fltVal val="90"/>
                                          </p:val>
                                        </p:tav>
                                        <p:tav tm="100000">
                                          <p:val>
                                            <p:fltVal val="0"/>
                                          </p:val>
                                        </p:tav>
                                      </p:tavLst>
                                    </p:anim>
                                    <p:animEffect transition="in" filter="fade">
                                      <p:cBhvr>
                                        <p:cTn id="38" dur="1000"/>
                                        <p:tgtEl>
                                          <p:spTgt spid="92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223"/>
                                        </p:tgtEl>
                                        <p:attrNameLst>
                                          <p:attrName>style.visibility</p:attrName>
                                        </p:attrNameLst>
                                      </p:cBhvr>
                                      <p:to>
                                        <p:strVal val="visible"/>
                                      </p:to>
                                    </p:set>
                                    <p:animEffect transition="in" filter="fade">
                                      <p:cBhvr>
                                        <p:cTn id="43" dur="500"/>
                                        <p:tgtEl>
                                          <p:spTgt spid="9223"/>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9218"/>
                                        </p:tgtEl>
                                        <p:attrNameLst>
                                          <p:attrName>style.visibility</p:attrName>
                                        </p:attrNameLst>
                                      </p:cBhvr>
                                      <p:to>
                                        <p:strVal val="visible"/>
                                      </p:to>
                                    </p:set>
                                    <p:animEffect transition="in" filter="randombar(horizontal)">
                                      <p:cBhvr>
                                        <p:cTn id="48"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4324" y="76200"/>
            <a:ext cx="431861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Achievements</a:t>
            </a:r>
          </a:p>
        </p:txBody>
      </p:sp>
      <p:pic>
        <p:nvPicPr>
          <p:cNvPr id="10242" name="Picture 2" descr="D:\cise gallery\Achievements\65thSGFINationalFootballChampionshi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264462"/>
            <a:ext cx="2746376" cy="2233576"/>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D:\cise gallery\Achievements\Bengalurugir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3293" y="1151930"/>
            <a:ext cx="117247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D:\cise gallery\Achievements\DoonGirlSelectedforNatlShootingEvent.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1151930"/>
            <a:ext cx="1320172" cy="2973502"/>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D:\cise gallery\Achievements\GoldfingerRudrankks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770979"/>
            <a:ext cx="3022600" cy="261356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D:\cise gallery\Achievements\ICSESchoolsteamwinsnatlathleticschampionshi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0019" y="1390989"/>
            <a:ext cx="2087228" cy="2625866"/>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D:\cise gallery\Achievements\Indiawinrecord56medalsonDay4atSouthAsianGame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7600" y="4628310"/>
            <a:ext cx="2387600" cy="172720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D:\cise gallery\Achievements\SaumyaRonde-WorldJuniorTenni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96983" y="4561226"/>
            <a:ext cx="2478780" cy="1794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42"/>
                                        </p:tgtEl>
                                        <p:attrNameLst>
                                          <p:attrName>style.visibility</p:attrName>
                                        </p:attrNameLst>
                                      </p:cBhvr>
                                      <p:to>
                                        <p:strVal val="visible"/>
                                      </p:to>
                                    </p:set>
                                    <p:anim calcmode="lin" valueType="num">
                                      <p:cBhvr additive="base">
                                        <p:cTn id="14" dur="500" fill="hold"/>
                                        <p:tgtEl>
                                          <p:spTgt spid="10242"/>
                                        </p:tgtEl>
                                        <p:attrNameLst>
                                          <p:attrName>ppt_x</p:attrName>
                                        </p:attrNameLst>
                                      </p:cBhvr>
                                      <p:tavLst>
                                        <p:tav tm="0">
                                          <p:val>
                                            <p:strVal val="#ppt_x"/>
                                          </p:val>
                                        </p:tav>
                                        <p:tav tm="100000">
                                          <p:val>
                                            <p:strVal val="#ppt_x"/>
                                          </p:val>
                                        </p:tav>
                                      </p:tavLst>
                                    </p:anim>
                                    <p:anim calcmode="lin" valueType="num">
                                      <p:cBhvr additive="base">
                                        <p:cTn id="15"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246"/>
                                        </p:tgtEl>
                                        <p:attrNameLst>
                                          <p:attrName>style.visibility</p:attrName>
                                        </p:attrNameLst>
                                      </p:cBhvr>
                                      <p:to>
                                        <p:strVal val="visible"/>
                                      </p:to>
                                    </p:set>
                                    <p:animEffect transition="in" filter="barn(inVertical)">
                                      <p:cBhvr>
                                        <p:cTn id="20" dur="500"/>
                                        <p:tgtEl>
                                          <p:spTgt spid="10246"/>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0244"/>
                                        </p:tgtEl>
                                        <p:attrNameLst>
                                          <p:attrName>style.visibility</p:attrName>
                                        </p:attrNameLst>
                                      </p:cBhvr>
                                      <p:to>
                                        <p:strVal val="visible"/>
                                      </p:to>
                                    </p:set>
                                    <p:anim calcmode="lin" valueType="num">
                                      <p:cBhvr>
                                        <p:cTn id="25" dur="1000" fill="hold"/>
                                        <p:tgtEl>
                                          <p:spTgt spid="10244"/>
                                        </p:tgtEl>
                                        <p:attrNameLst>
                                          <p:attrName>ppt_w</p:attrName>
                                        </p:attrNameLst>
                                      </p:cBhvr>
                                      <p:tavLst>
                                        <p:tav tm="0">
                                          <p:val>
                                            <p:fltVal val="0"/>
                                          </p:val>
                                        </p:tav>
                                        <p:tav tm="100000">
                                          <p:val>
                                            <p:strVal val="#ppt_w"/>
                                          </p:val>
                                        </p:tav>
                                      </p:tavLst>
                                    </p:anim>
                                    <p:anim calcmode="lin" valueType="num">
                                      <p:cBhvr>
                                        <p:cTn id="26" dur="1000" fill="hold"/>
                                        <p:tgtEl>
                                          <p:spTgt spid="10244"/>
                                        </p:tgtEl>
                                        <p:attrNameLst>
                                          <p:attrName>ppt_h</p:attrName>
                                        </p:attrNameLst>
                                      </p:cBhvr>
                                      <p:tavLst>
                                        <p:tav tm="0">
                                          <p:val>
                                            <p:fltVal val="0"/>
                                          </p:val>
                                        </p:tav>
                                        <p:tav tm="100000">
                                          <p:val>
                                            <p:strVal val="#ppt_h"/>
                                          </p:val>
                                        </p:tav>
                                      </p:tavLst>
                                    </p:anim>
                                    <p:anim calcmode="lin" valueType="num">
                                      <p:cBhvr>
                                        <p:cTn id="27" dur="1000" fill="hold"/>
                                        <p:tgtEl>
                                          <p:spTgt spid="10244"/>
                                        </p:tgtEl>
                                        <p:attrNameLst>
                                          <p:attrName>style.rotation</p:attrName>
                                        </p:attrNameLst>
                                      </p:cBhvr>
                                      <p:tavLst>
                                        <p:tav tm="0">
                                          <p:val>
                                            <p:fltVal val="90"/>
                                          </p:val>
                                        </p:tav>
                                        <p:tav tm="100000">
                                          <p:val>
                                            <p:fltVal val="0"/>
                                          </p:val>
                                        </p:tav>
                                      </p:tavLst>
                                    </p:anim>
                                    <p:animEffect transition="in" filter="fade">
                                      <p:cBhvr>
                                        <p:cTn id="28" dur="1000"/>
                                        <p:tgtEl>
                                          <p:spTgt spid="1024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243"/>
                                        </p:tgtEl>
                                        <p:attrNameLst>
                                          <p:attrName>style.visibility</p:attrName>
                                        </p:attrNameLst>
                                      </p:cBhvr>
                                      <p:to>
                                        <p:strVal val="visible"/>
                                      </p:to>
                                    </p:set>
                                    <p:animEffect transition="in" filter="fade">
                                      <p:cBhvr>
                                        <p:cTn id="33" dur="500"/>
                                        <p:tgtEl>
                                          <p:spTgt spid="1024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245"/>
                                        </p:tgtEl>
                                        <p:attrNameLst>
                                          <p:attrName>style.visibility</p:attrName>
                                        </p:attrNameLst>
                                      </p:cBhvr>
                                      <p:to>
                                        <p:strVal val="visible"/>
                                      </p:to>
                                    </p:set>
                                    <p:animEffect transition="in" filter="fade">
                                      <p:cBhvr>
                                        <p:cTn id="38" dur="1000"/>
                                        <p:tgtEl>
                                          <p:spTgt spid="10245"/>
                                        </p:tgtEl>
                                      </p:cBhvr>
                                    </p:animEffect>
                                    <p:anim calcmode="lin" valueType="num">
                                      <p:cBhvr>
                                        <p:cTn id="39" dur="1000" fill="hold"/>
                                        <p:tgtEl>
                                          <p:spTgt spid="10245"/>
                                        </p:tgtEl>
                                        <p:attrNameLst>
                                          <p:attrName>ppt_x</p:attrName>
                                        </p:attrNameLst>
                                      </p:cBhvr>
                                      <p:tavLst>
                                        <p:tav tm="0">
                                          <p:val>
                                            <p:strVal val="#ppt_x"/>
                                          </p:val>
                                        </p:tav>
                                        <p:tav tm="100000">
                                          <p:val>
                                            <p:strVal val="#ppt_x"/>
                                          </p:val>
                                        </p:tav>
                                      </p:tavLst>
                                    </p:anim>
                                    <p:anim calcmode="lin" valueType="num">
                                      <p:cBhvr>
                                        <p:cTn id="40" dur="1000" fill="hold"/>
                                        <p:tgtEl>
                                          <p:spTgt spid="1024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0247"/>
                                        </p:tgtEl>
                                        <p:attrNameLst>
                                          <p:attrName>style.visibility</p:attrName>
                                        </p:attrNameLst>
                                      </p:cBhvr>
                                      <p:to>
                                        <p:strVal val="visible"/>
                                      </p:to>
                                    </p:set>
                                    <p:animEffect transition="in" filter="wipe(down)">
                                      <p:cBhvr>
                                        <p:cTn id="45" dur="500"/>
                                        <p:tgtEl>
                                          <p:spTgt spid="10247"/>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10248"/>
                                        </p:tgtEl>
                                        <p:attrNameLst>
                                          <p:attrName>style.visibility</p:attrName>
                                        </p:attrNameLst>
                                      </p:cBhvr>
                                      <p:to>
                                        <p:strVal val="visible"/>
                                      </p:to>
                                    </p:set>
                                    <p:animEffect transition="in" filter="wheel(1)">
                                      <p:cBhvr>
                                        <p:cTn id="50" dur="20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28975" y="381000"/>
            <a:ext cx="7772400" cy="147002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FF0000"/>
                </a:solidFill>
                <a:latin typeface="Berlin Sans FB Demi" pitchFamily="34" charset="0"/>
              </a:rPr>
              <a:t>St. Jude’s Convent school Nakodar</a:t>
            </a:r>
          </a:p>
        </p:txBody>
      </p:sp>
      <p:pic>
        <p:nvPicPr>
          <p:cNvPr id="1026" name="Picture 2" descr="D:\PTM for new admissions 2021\DSC000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760" y="2514600"/>
            <a:ext cx="2953240" cy="179126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PTM for new admissions 2021\DSCN47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538558"/>
            <a:ext cx="3141518" cy="17673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PTM for new admissions 2021\NAKODAR LOGO IN B &amp; W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81000"/>
            <a:ext cx="1153150" cy="13668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302646" y="5334000"/>
            <a:ext cx="2074158" cy="92333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LEARN</a:t>
            </a:r>
          </a:p>
        </p:txBody>
      </p:sp>
      <p:sp>
        <p:nvSpPr>
          <p:cNvPr id="10" name="Rectangle 9"/>
          <p:cNvSpPr/>
          <p:nvPr/>
        </p:nvSpPr>
        <p:spPr>
          <a:xfrm>
            <a:off x="381000" y="5334000"/>
            <a:ext cx="1669048" cy="92333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LOVE</a:t>
            </a:r>
          </a:p>
        </p:txBody>
      </p:sp>
      <p:sp>
        <p:nvSpPr>
          <p:cNvPr id="11" name="Rectangle 10"/>
          <p:cNvSpPr/>
          <p:nvPr/>
        </p:nvSpPr>
        <p:spPr>
          <a:xfrm>
            <a:off x="6522000" y="5325525"/>
            <a:ext cx="1883849" cy="92333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LIGHT</a:t>
            </a:r>
          </a:p>
        </p:txBody>
      </p:sp>
      <p:sp>
        <p:nvSpPr>
          <p:cNvPr id="7" name="Rectangle 6"/>
          <p:cNvSpPr/>
          <p:nvPr/>
        </p:nvSpPr>
        <p:spPr>
          <a:xfrm>
            <a:off x="1758432" y="4500063"/>
            <a:ext cx="4960351" cy="615553"/>
          </a:xfrm>
          <a:prstGeom prst="rect">
            <a:avLst/>
          </a:prstGeom>
        </p:spPr>
        <p:txBody>
          <a:bodyPr wrap="square">
            <a:spAutoFit/>
          </a:bodyPr>
          <a:lstStyle/>
          <a:p>
            <a:pPr lvl="0" algn="ctr"/>
            <a:r>
              <a:rPr lang="en-US" sz="3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Broadway" pitchFamily="82" charset="0"/>
              </a:rPr>
              <a:t>OUR MOTTO</a:t>
            </a:r>
          </a:p>
        </p:txBody>
      </p:sp>
      <p:sp>
        <p:nvSpPr>
          <p:cNvPr id="15" name="Title 1"/>
          <p:cNvSpPr txBox="1">
            <a:spLocks/>
          </p:cNvSpPr>
          <p:nvPr/>
        </p:nvSpPr>
        <p:spPr>
          <a:xfrm>
            <a:off x="728975" y="1422545"/>
            <a:ext cx="7772400" cy="147002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solidFill>
                  <a:srgbClr val="0070C0"/>
                </a:solidFill>
                <a:latin typeface="Arial Narrow" pitchFamily="34" charset="0"/>
              </a:rPr>
              <a:t>Co-ed School Affiliated to Council For Indian School Certificate Examinations (CISCE)</a:t>
            </a:r>
          </a:p>
        </p:txBody>
      </p:sp>
    </p:spTree>
    <p:extLst>
      <p:ext uri="{BB962C8B-B14F-4D97-AF65-F5344CB8AC3E}">
        <p14:creationId xmlns:p14="http://schemas.microsoft.com/office/powerpoint/2010/main" val="10472209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arn(inVertical)">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randombar(horizontal)">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anim calcmode="lin" valueType="num">
                                      <p:cBhvr>
                                        <p:cTn id="27" dur="500" fill="hold"/>
                                        <p:tgtEl>
                                          <p:spTgt spid="1027"/>
                                        </p:tgtEl>
                                        <p:attrNameLst>
                                          <p:attrName>ppt_w</p:attrName>
                                        </p:attrNameLst>
                                      </p:cBhvr>
                                      <p:tavLst>
                                        <p:tav tm="0">
                                          <p:val>
                                            <p:fltVal val="0"/>
                                          </p:val>
                                        </p:tav>
                                        <p:tav tm="100000">
                                          <p:val>
                                            <p:strVal val="#ppt_w"/>
                                          </p:val>
                                        </p:tav>
                                      </p:tavLst>
                                    </p:anim>
                                    <p:anim calcmode="lin" valueType="num">
                                      <p:cBhvr>
                                        <p:cTn id="28" dur="500" fill="hold"/>
                                        <p:tgtEl>
                                          <p:spTgt spid="1027"/>
                                        </p:tgtEl>
                                        <p:attrNameLst>
                                          <p:attrName>ppt_h</p:attrName>
                                        </p:attrNameLst>
                                      </p:cBhvr>
                                      <p:tavLst>
                                        <p:tav tm="0">
                                          <p:val>
                                            <p:fltVal val="0"/>
                                          </p:val>
                                        </p:tav>
                                        <p:tav tm="100000">
                                          <p:val>
                                            <p:strVal val="#ppt_h"/>
                                          </p:val>
                                        </p:tav>
                                      </p:tavLst>
                                    </p:anim>
                                    <p:animEffect transition="in" filter="fade">
                                      <p:cBhvr>
                                        <p:cTn id="29" dur="500"/>
                                        <p:tgtEl>
                                          <p:spTgt spid="1027"/>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80">
                                          <p:stCondLst>
                                            <p:cond delay="0"/>
                                          </p:stCondLst>
                                        </p:cTn>
                                        <p:tgtEl>
                                          <p:spTgt spid="7"/>
                                        </p:tgtEl>
                                      </p:cBhvr>
                                    </p:animEffect>
                                    <p:anim calcmode="lin" valueType="num">
                                      <p:cBhvr>
                                        <p:cTn id="3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0" dur="26">
                                          <p:stCondLst>
                                            <p:cond delay="650"/>
                                          </p:stCondLst>
                                        </p:cTn>
                                        <p:tgtEl>
                                          <p:spTgt spid="7"/>
                                        </p:tgtEl>
                                      </p:cBhvr>
                                      <p:to x="100000" y="60000"/>
                                    </p:animScale>
                                    <p:animScale>
                                      <p:cBhvr>
                                        <p:cTn id="41" dur="166" decel="50000">
                                          <p:stCondLst>
                                            <p:cond delay="676"/>
                                          </p:stCondLst>
                                        </p:cTn>
                                        <p:tgtEl>
                                          <p:spTgt spid="7"/>
                                        </p:tgtEl>
                                      </p:cBhvr>
                                      <p:to x="100000" y="100000"/>
                                    </p:animScale>
                                    <p:animScale>
                                      <p:cBhvr>
                                        <p:cTn id="42" dur="26">
                                          <p:stCondLst>
                                            <p:cond delay="1312"/>
                                          </p:stCondLst>
                                        </p:cTn>
                                        <p:tgtEl>
                                          <p:spTgt spid="7"/>
                                        </p:tgtEl>
                                      </p:cBhvr>
                                      <p:to x="100000" y="80000"/>
                                    </p:animScale>
                                    <p:animScale>
                                      <p:cBhvr>
                                        <p:cTn id="43" dur="166" decel="50000">
                                          <p:stCondLst>
                                            <p:cond delay="1338"/>
                                          </p:stCondLst>
                                        </p:cTn>
                                        <p:tgtEl>
                                          <p:spTgt spid="7"/>
                                        </p:tgtEl>
                                      </p:cBhvr>
                                      <p:to x="100000" y="100000"/>
                                    </p:animScale>
                                    <p:animScale>
                                      <p:cBhvr>
                                        <p:cTn id="44" dur="26">
                                          <p:stCondLst>
                                            <p:cond delay="1642"/>
                                          </p:stCondLst>
                                        </p:cTn>
                                        <p:tgtEl>
                                          <p:spTgt spid="7"/>
                                        </p:tgtEl>
                                      </p:cBhvr>
                                      <p:to x="100000" y="90000"/>
                                    </p:animScale>
                                    <p:animScale>
                                      <p:cBhvr>
                                        <p:cTn id="45" dur="166" decel="50000">
                                          <p:stCondLst>
                                            <p:cond delay="1668"/>
                                          </p:stCondLst>
                                        </p:cTn>
                                        <p:tgtEl>
                                          <p:spTgt spid="7"/>
                                        </p:tgtEl>
                                      </p:cBhvr>
                                      <p:to x="100000" y="100000"/>
                                    </p:animScale>
                                    <p:animScale>
                                      <p:cBhvr>
                                        <p:cTn id="46" dur="26">
                                          <p:stCondLst>
                                            <p:cond delay="1808"/>
                                          </p:stCondLst>
                                        </p:cTn>
                                        <p:tgtEl>
                                          <p:spTgt spid="7"/>
                                        </p:tgtEl>
                                      </p:cBhvr>
                                      <p:to x="100000" y="95000"/>
                                    </p:animScale>
                                    <p:animScale>
                                      <p:cBhvr>
                                        <p:cTn id="47" dur="166" decel="50000">
                                          <p:stCondLst>
                                            <p:cond delay="1834"/>
                                          </p:stCondLst>
                                        </p:cTn>
                                        <p:tgtEl>
                                          <p:spTgt spid="7"/>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ircle(in)">
                                      <p:cBhvr>
                                        <p:cTn id="52" dur="20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1000" fill="hold"/>
                                        <p:tgtEl>
                                          <p:spTgt spid="5"/>
                                        </p:tgtEl>
                                        <p:attrNameLst>
                                          <p:attrName>ppt_w</p:attrName>
                                        </p:attrNameLst>
                                      </p:cBhvr>
                                      <p:tavLst>
                                        <p:tav tm="0">
                                          <p:val>
                                            <p:fltVal val="0"/>
                                          </p:val>
                                        </p:tav>
                                        <p:tav tm="100000">
                                          <p:val>
                                            <p:strVal val="#ppt_w"/>
                                          </p:val>
                                        </p:tav>
                                      </p:tavLst>
                                    </p:anim>
                                    <p:anim calcmode="lin" valueType="num">
                                      <p:cBhvr>
                                        <p:cTn id="58" dur="1000" fill="hold"/>
                                        <p:tgtEl>
                                          <p:spTgt spid="5"/>
                                        </p:tgtEl>
                                        <p:attrNameLst>
                                          <p:attrName>ppt_h</p:attrName>
                                        </p:attrNameLst>
                                      </p:cBhvr>
                                      <p:tavLst>
                                        <p:tav tm="0">
                                          <p:val>
                                            <p:fltVal val="0"/>
                                          </p:val>
                                        </p:tav>
                                        <p:tav tm="100000">
                                          <p:val>
                                            <p:strVal val="#ppt_h"/>
                                          </p:val>
                                        </p:tav>
                                      </p:tavLst>
                                    </p:anim>
                                    <p:anim calcmode="lin" valueType="num">
                                      <p:cBhvr>
                                        <p:cTn id="59" dur="1000" fill="hold"/>
                                        <p:tgtEl>
                                          <p:spTgt spid="5"/>
                                        </p:tgtEl>
                                        <p:attrNameLst>
                                          <p:attrName>style.rotation</p:attrName>
                                        </p:attrNameLst>
                                      </p:cBhvr>
                                      <p:tavLst>
                                        <p:tav tm="0">
                                          <p:val>
                                            <p:fltVal val="90"/>
                                          </p:val>
                                        </p:tav>
                                        <p:tav tm="100000">
                                          <p:val>
                                            <p:fltVal val="0"/>
                                          </p:val>
                                        </p:tav>
                                      </p:tavLst>
                                    </p:anim>
                                    <p:animEffect transition="in" filter="fade">
                                      <p:cBhvr>
                                        <p:cTn id="60" dur="10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0" grpId="0" animBg="1"/>
      <p:bldP spid="11" grpId="0" animBg="1"/>
      <p:bldP spid="7"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 y="1447800"/>
            <a:ext cx="7162800" cy="1570038"/>
          </a:xfrm>
        </p:spPr>
        <p:txBody>
          <a:bodyPr>
            <a:noAutofit/>
          </a:bodyPr>
          <a:lstStyle/>
          <a:p>
            <a:pPr>
              <a:buFont typeface="Wingdings" pitchFamily="2" charset="2"/>
              <a:buChar char="q"/>
            </a:pPr>
            <a:r>
              <a:rPr lang="en-US" sz="1800" cap="all" dirty="0">
                <a:solidFill>
                  <a:srgbClr val="002060"/>
                </a:solidFill>
                <a:latin typeface="Algerian" pitchFamily="82" charset="0"/>
              </a:rPr>
              <a:t> THE DEROZIO AWARDS</a:t>
            </a:r>
          </a:p>
          <a:p>
            <a:pPr marL="0" indent="0">
              <a:buNone/>
            </a:pPr>
            <a:r>
              <a:rPr lang="en-US" sz="1800" dirty="0"/>
              <a:t>           </a:t>
            </a:r>
          </a:p>
          <a:p>
            <a:pPr marL="0" indent="0">
              <a:buNone/>
            </a:pPr>
            <a:r>
              <a:rPr lang="en-US" sz="1800" dirty="0"/>
              <a:t> </a:t>
            </a:r>
            <a:r>
              <a:rPr lang="en-US" sz="1400" dirty="0"/>
              <a:t>Henry L.V. Derozio (1809 - 1830), arguably the first Indian poet, freedom fighter and social reformer, was fondly referred to as  the "National Bard of Modern India.“   </a:t>
            </a:r>
            <a:endParaRPr lang="en-US" sz="1400" cap="all" dirty="0">
              <a:solidFill>
                <a:srgbClr val="002060"/>
              </a:solidFill>
              <a:latin typeface="Algerian" pitchFamily="82" charset="0"/>
            </a:endParaRPr>
          </a:p>
          <a:p>
            <a:pPr marL="0" indent="0">
              <a:buNone/>
            </a:pPr>
            <a:endParaRPr lang="en-US" sz="1800" cap="all" dirty="0">
              <a:solidFill>
                <a:srgbClr val="002060"/>
              </a:solidFill>
              <a:latin typeface="Algerian" pitchFamily="82" charset="0"/>
            </a:endParaRPr>
          </a:p>
          <a:p>
            <a:pPr>
              <a:buFont typeface="Wingdings" pitchFamily="2" charset="2"/>
              <a:buChar char="q"/>
            </a:pPr>
            <a:r>
              <a:rPr lang="en-US" sz="1800" cap="all" dirty="0">
                <a:solidFill>
                  <a:srgbClr val="002060"/>
                </a:solidFill>
                <a:latin typeface="Algerian" pitchFamily="82" charset="0"/>
              </a:rPr>
              <a:t> NATIONAL AWARDS</a:t>
            </a:r>
          </a:p>
          <a:p>
            <a:pPr>
              <a:buFont typeface="Wingdings" pitchFamily="2" charset="2"/>
              <a:buChar char="q"/>
            </a:pPr>
            <a:endParaRPr lang="en-US" sz="1800" cap="all" dirty="0">
              <a:solidFill>
                <a:srgbClr val="002060"/>
              </a:solidFill>
              <a:latin typeface="Algerian" pitchFamily="82" charset="0"/>
            </a:endParaRPr>
          </a:p>
          <a:p>
            <a:pPr marL="0" indent="0">
              <a:buNone/>
            </a:pPr>
            <a:r>
              <a:rPr lang="en-US" sz="1400" cap="all" dirty="0"/>
              <a:t>SCHEME OF NATIONAL AWARDS TO TEACHERS FROM SCHOOLS AFFILIATED TO COUNCIL FOR THE INDIAN SCHOOL CERTIFICATE EXAMINATIONS - NEW DELHI</a:t>
            </a:r>
            <a:br>
              <a:rPr lang="en-US" sz="1400" cap="all" dirty="0"/>
            </a:br>
            <a:r>
              <a:rPr lang="en-US" sz="1400" cap="all" dirty="0"/>
              <a:t>AWARDS FOR TEACHERS AND PRINCIPALS</a:t>
            </a:r>
          </a:p>
          <a:p>
            <a:pPr marL="0" indent="0">
              <a:buNone/>
            </a:pPr>
            <a:endParaRPr lang="en-US" sz="1800" cap="all" dirty="0">
              <a:solidFill>
                <a:srgbClr val="002060"/>
              </a:solidFill>
              <a:latin typeface="Algerian" pitchFamily="82" charset="0"/>
            </a:endParaRPr>
          </a:p>
          <a:p>
            <a:pPr marL="0" indent="0">
              <a:buNone/>
            </a:pPr>
            <a:endParaRPr lang="en-US" sz="1800" cap="all" dirty="0">
              <a:solidFill>
                <a:srgbClr val="002060"/>
              </a:solidFill>
              <a:latin typeface="Algerian" pitchFamily="82" charset="0"/>
            </a:endParaRPr>
          </a:p>
          <a:p>
            <a:pPr>
              <a:buFont typeface="Wingdings" pitchFamily="2" charset="2"/>
              <a:buChar char="q"/>
            </a:pPr>
            <a:r>
              <a:rPr lang="en-US" sz="1800" cap="all" dirty="0">
                <a:solidFill>
                  <a:srgbClr val="002060"/>
                </a:solidFill>
                <a:latin typeface="Algerian" pitchFamily="82" charset="0"/>
              </a:rPr>
              <a:t> ICT AWARD</a:t>
            </a:r>
          </a:p>
          <a:p>
            <a:pPr>
              <a:buFont typeface="Wingdings" pitchFamily="2" charset="2"/>
              <a:buChar char="q"/>
            </a:pPr>
            <a:endParaRPr lang="en-US" sz="1800" cap="all" dirty="0">
              <a:solidFill>
                <a:srgbClr val="002060"/>
              </a:solidFill>
              <a:latin typeface="Algerian" pitchFamily="82" charset="0"/>
            </a:endParaRPr>
          </a:p>
          <a:p>
            <a:pPr marL="0" indent="0">
              <a:buNone/>
            </a:pPr>
            <a:r>
              <a:rPr lang="en-US" sz="1400" dirty="0"/>
              <a:t>The Government of India, Ministry of Human Resource Development implemented National Awards for teachers for "Using ICT for Innovations in Education".</a:t>
            </a:r>
            <a:endParaRPr lang="en-US" sz="1400" cap="all" dirty="0">
              <a:solidFill>
                <a:srgbClr val="002060"/>
              </a:solidFill>
              <a:latin typeface="Algerian" pitchFamily="82" charset="0"/>
            </a:endParaRPr>
          </a:p>
        </p:txBody>
      </p:sp>
      <p:sp>
        <p:nvSpPr>
          <p:cNvPr id="6" name="Rectangle 5"/>
          <p:cNvSpPr/>
          <p:nvPr/>
        </p:nvSpPr>
        <p:spPr>
          <a:xfrm>
            <a:off x="3382348" y="228600"/>
            <a:ext cx="237930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a:t>
            </a:r>
          </a:p>
        </p:txBody>
      </p:sp>
      <p:pic>
        <p:nvPicPr>
          <p:cNvPr id="14338" name="Picture 2" descr="D:\cise gallery\Untitl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1524" y="1371600"/>
            <a:ext cx="1183606"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D:\cise gallery\Achievements\timthum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8454" y="3962400"/>
            <a:ext cx="1786676" cy="92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14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9" dur="500"/>
                                        <p:tgtEl>
                                          <p:spTgt spid="3">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44" dur="500"/>
                                        <p:tgtEl>
                                          <p:spTgt spid="3">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4338"/>
                                        </p:tgtEl>
                                        <p:attrNameLst>
                                          <p:attrName>style.visibility</p:attrName>
                                        </p:attrNameLst>
                                      </p:cBhvr>
                                      <p:to>
                                        <p:strVal val="visible"/>
                                      </p:to>
                                    </p:set>
                                    <p:anim calcmode="lin" valueType="num">
                                      <p:cBhvr>
                                        <p:cTn id="49" dur="500" fill="hold"/>
                                        <p:tgtEl>
                                          <p:spTgt spid="14338"/>
                                        </p:tgtEl>
                                        <p:attrNameLst>
                                          <p:attrName>ppt_w</p:attrName>
                                        </p:attrNameLst>
                                      </p:cBhvr>
                                      <p:tavLst>
                                        <p:tav tm="0">
                                          <p:val>
                                            <p:fltVal val="0"/>
                                          </p:val>
                                        </p:tav>
                                        <p:tav tm="100000">
                                          <p:val>
                                            <p:strVal val="#ppt_w"/>
                                          </p:val>
                                        </p:tav>
                                      </p:tavLst>
                                    </p:anim>
                                    <p:anim calcmode="lin" valueType="num">
                                      <p:cBhvr>
                                        <p:cTn id="50" dur="500" fill="hold"/>
                                        <p:tgtEl>
                                          <p:spTgt spid="14338"/>
                                        </p:tgtEl>
                                        <p:attrNameLst>
                                          <p:attrName>ppt_h</p:attrName>
                                        </p:attrNameLst>
                                      </p:cBhvr>
                                      <p:tavLst>
                                        <p:tav tm="0">
                                          <p:val>
                                            <p:fltVal val="0"/>
                                          </p:val>
                                        </p:tav>
                                        <p:tav tm="100000">
                                          <p:val>
                                            <p:strVal val="#ppt_h"/>
                                          </p:val>
                                        </p:tav>
                                      </p:tavLst>
                                    </p:anim>
                                    <p:animEffect transition="in" filter="fade">
                                      <p:cBhvr>
                                        <p:cTn id="51" dur="500"/>
                                        <p:tgtEl>
                                          <p:spTgt spid="14338"/>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4339"/>
                                        </p:tgtEl>
                                        <p:attrNameLst>
                                          <p:attrName>style.visibility</p:attrName>
                                        </p:attrNameLst>
                                      </p:cBhvr>
                                      <p:to>
                                        <p:strVal val="visible"/>
                                      </p:to>
                                    </p:set>
                                    <p:animEffect transition="in" filter="fade">
                                      <p:cBhvr>
                                        <p:cTn id="56" dur="1000"/>
                                        <p:tgtEl>
                                          <p:spTgt spid="14339"/>
                                        </p:tgtEl>
                                      </p:cBhvr>
                                    </p:animEffect>
                                    <p:anim calcmode="lin" valueType="num">
                                      <p:cBhvr>
                                        <p:cTn id="57" dur="1000" fill="hold"/>
                                        <p:tgtEl>
                                          <p:spTgt spid="14339"/>
                                        </p:tgtEl>
                                        <p:attrNameLst>
                                          <p:attrName>ppt_x</p:attrName>
                                        </p:attrNameLst>
                                      </p:cBhvr>
                                      <p:tavLst>
                                        <p:tav tm="0">
                                          <p:val>
                                            <p:strVal val="#ppt_x"/>
                                          </p:val>
                                        </p:tav>
                                        <p:tav tm="100000">
                                          <p:val>
                                            <p:strVal val="#ppt_x"/>
                                          </p:val>
                                        </p:tav>
                                      </p:tavLst>
                                    </p:anim>
                                    <p:anim calcmode="lin" valueType="num">
                                      <p:cBhvr>
                                        <p:cTn id="58" dur="1000" fill="hold"/>
                                        <p:tgtEl>
                                          <p:spTgt spid="143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28130"/>
            <a:ext cx="9144000" cy="1558608"/>
          </a:xfrm>
        </p:spPr>
        <p:txBody>
          <a:bodyPr>
            <a:normAutofit fontScale="62500" lnSpcReduction="20000"/>
          </a:bodyPr>
          <a:lstStyle/>
          <a:p>
            <a:pPr>
              <a:buFont typeface="Wingdings" pitchFamily="2" charset="2"/>
              <a:buChar char="q"/>
            </a:pPr>
            <a:r>
              <a:rPr lang="en-US" dirty="0">
                <a:solidFill>
                  <a:srgbClr val="002060"/>
                </a:solidFill>
              </a:rPr>
              <a:t> </a:t>
            </a:r>
            <a:r>
              <a:rPr lang="en-US" dirty="0">
                <a:solidFill>
                  <a:srgbClr val="002060"/>
                </a:solidFill>
                <a:latin typeface="Bahnschrift SemiBold" pitchFamily="34" charset="0"/>
              </a:rPr>
              <a:t>Online Teacher Training Programs at the ICSE (Class X) and ISC (Class XII) Levels. - 7 MAR 2022 to 20 APR 2022.</a:t>
            </a:r>
          </a:p>
          <a:p>
            <a:pPr>
              <a:buFont typeface="Wingdings" pitchFamily="2" charset="2"/>
              <a:buChar char="q"/>
            </a:pPr>
            <a:r>
              <a:rPr lang="en-US" dirty="0">
                <a:solidFill>
                  <a:srgbClr val="002060"/>
                </a:solidFill>
                <a:latin typeface="Bahnschrift SemiBold" pitchFamily="34" charset="0"/>
              </a:rPr>
              <a:t> Online Teacher Training Programs at The ICSE Level - 8th Nov. to 12th Nov.</a:t>
            </a:r>
          </a:p>
          <a:p>
            <a:pPr>
              <a:buFont typeface="Wingdings" pitchFamily="2" charset="2"/>
              <a:buChar char="q"/>
            </a:pPr>
            <a:r>
              <a:rPr lang="en-US" dirty="0">
                <a:solidFill>
                  <a:srgbClr val="002060"/>
                </a:solidFill>
                <a:latin typeface="Bahnschrift SemiBold" pitchFamily="34" charset="0"/>
              </a:rPr>
              <a:t> Online Training Programs at The ICSE &amp; ISC Levels.</a:t>
            </a:r>
          </a:p>
        </p:txBody>
      </p:sp>
      <p:sp>
        <p:nvSpPr>
          <p:cNvPr id="4" name="Rectangle 3"/>
          <p:cNvSpPr/>
          <p:nvPr/>
        </p:nvSpPr>
        <p:spPr>
          <a:xfrm>
            <a:off x="3417377" y="304800"/>
            <a:ext cx="252883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Training</a:t>
            </a:r>
          </a:p>
        </p:txBody>
      </p:sp>
      <p:sp>
        <p:nvSpPr>
          <p:cNvPr id="5" name="Rectangle 4"/>
          <p:cNvSpPr/>
          <p:nvPr/>
        </p:nvSpPr>
        <p:spPr>
          <a:xfrm>
            <a:off x="713650" y="3873520"/>
            <a:ext cx="7936288" cy="523220"/>
          </a:xfrm>
          <a:prstGeom prst="rect">
            <a:avLst/>
          </a:prstGeom>
          <a:noFill/>
        </p:spPr>
        <p:txBody>
          <a:bodyPr wrap="square" lIns="91440" tIns="45720" rIns="91440" bIns="45720">
            <a:spAutoFit/>
          </a:bodyPr>
          <a:lstStyle/>
          <a:p>
            <a:pPr algn="ctr"/>
            <a:r>
              <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Nishtha Courses For teachers</a:t>
            </a:r>
          </a:p>
        </p:txBody>
      </p:sp>
      <p:cxnSp>
        <p:nvCxnSpPr>
          <p:cNvPr id="7" name="Straight Arrow Connector 6"/>
          <p:cNvCxnSpPr/>
          <p:nvPr/>
        </p:nvCxnSpPr>
        <p:spPr>
          <a:xfrm>
            <a:off x="4681794" y="430277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90600" y="4843790"/>
            <a:ext cx="7162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990600" y="488824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134709" y="488824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81400" y="488824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0725509" y="51943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638800" y="488824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2782909" y="514985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10482" y="5695434"/>
            <a:ext cx="1560235" cy="369332"/>
          </a:xfrm>
          <a:prstGeom prst="rect">
            <a:avLst/>
          </a:prstGeom>
          <a:noFill/>
        </p:spPr>
        <p:txBody>
          <a:bodyPr wrap="none" rtlCol="0">
            <a:spAutoFit/>
          </a:bodyPr>
          <a:lstStyle/>
          <a:p>
            <a:r>
              <a:rPr lang="en-US" dirty="0"/>
              <a:t>Study Material</a:t>
            </a:r>
          </a:p>
        </p:txBody>
      </p:sp>
      <p:sp>
        <p:nvSpPr>
          <p:cNvPr id="18" name="TextBox 17"/>
          <p:cNvSpPr txBox="1"/>
          <p:nvPr/>
        </p:nvSpPr>
        <p:spPr>
          <a:xfrm>
            <a:off x="2665027" y="5683488"/>
            <a:ext cx="1832746" cy="369332"/>
          </a:xfrm>
          <a:prstGeom prst="rect">
            <a:avLst/>
          </a:prstGeom>
          <a:noFill/>
        </p:spPr>
        <p:txBody>
          <a:bodyPr wrap="none" rtlCol="0">
            <a:spAutoFit/>
          </a:bodyPr>
          <a:lstStyle/>
          <a:p>
            <a:r>
              <a:rPr lang="en-US" dirty="0"/>
              <a:t>Training Activities</a:t>
            </a:r>
          </a:p>
        </p:txBody>
      </p:sp>
      <p:sp>
        <p:nvSpPr>
          <p:cNvPr id="19" name="TextBox 18"/>
          <p:cNvSpPr txBox="1"/>
          <p:nvPr/>
        </p:nvSpPr>
        <p:spPr>
          <a:xfrm>
            <a:off x="4736053" y="5695434"/>
            <a:ext cx="1805494" cy="369332"/>
          </a:xfrm>
          <a:prstGeom prst="rect">
            <a:avLst/>
          </a:prstGeom>
          <a:noFill/>
        </p:spPr>
        <p:txBody>
          <a:bodyPr wrap="none" rtlCol="0">
            <a:spAutoFit/>
          </a:bodyPr>
          <a:lstStyle/>
          <a:p>
            <a:r>
              <a:rPr lang="en-US" dirty="0"/>
              <a:t>Website Tutorials</a:t>
            </a:r>
          </a:p>
        </p:txBody>
      </p:sp>
      <p:sp>
        <p:nvSpPr>
          <p:cNvPr id="20" name="TextBox 19"/>
          <p:cNvSpPr txBox="1"/>
          <p:nvPr/>
        </p:nvSpPr>
        <p:spPr>
          <a:xfrm>
            <a:off x="7467600" y="5683488"/>
            <a:ext cx="1134221" cy="369332"/>
          </a:xfrm>
          <a:prstGeom prst="rect">
            <a:avLst/>
          </a:prstGeom>
          <a:noFill/>
        </p:spPr>
        <p:txBody>
          <a:bodyPr wrap="none" rtlCol="0">
            <a:spAutoFit/>
          </a:bodyPr>
          <a:lstStyle/>
          <a:p>
            <a:r>
              <a:rPr lang="en-US" dirty="0"/>
              <a:t>Resources</a:t>
            </a:r>
          </a:p>
        </p:txBody>
      </p:sp>
      <p:pic>
        <p:nvPicPr>
          <p:cNvPr id="13314" name="Picture 2" descr="D:\cise gallery\Achievements\downlo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728" y="2698386"/>
            <a:ext cx="2152650" cy="1190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6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3314"/>
                                        </p:tgtEl>
                                        <p:attrNameLst>
                                          <p:attrName>style.visibility</p:attrName>
                                        </p:attrNameLst>
                                      </p:cBhvr>
                                      <p:to>
                                        <p:strVal val="visible"/>
                                      </p:to>
                                    </p:set>
                                    <p:animEffect transition="in" filter="wheel(1)">
                                      <p:cBhvr>
                                        <p:cTn id="29" dur="2000"/>
                                        <p:tgtEl>
                                          <p:spTgt spid="133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horizont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par>
                                <p:cTn id="51" presetID="22" presetClass="entr" presetSubtype="4"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00"/>
                                        <p:tgtEl>
                                          <p:spTgt spid="13"/>
                                        </p:tgtEl>
                                      </p:cBhvr>
                                    </p:animEffect>
                                  </p:childTnLst>
                                </p:cTn>
                              </p:par>
                              <p:par>
                                <p:cTn id="54" presetID="22" presetClass="entr" presetSubtype="4"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par>
                                <p:cTn id="57" presetID="22" presetClass="entr" presetSubtype="4"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down)">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down)">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randombar(horizontal)">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barn(inVertical)">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1000" fill="hold"/>
                                        <p:tgtEl>
                                          <p:spTgt spid="20"/>
                                        </p:tgtEl>
                                        <p:attrNameLst>
                                          <p:attrName>ppt_w</p:attrName>
                                        </p:attrNameLst>
                                      </p:cBhvr>
                                      <p:tavLst>
                                        <p:tav tm="0">
                                          <p:val>
                                            <p:fltVal val="0"/>
                                          </p:val>
                                        </p:tav>
                                        <p:tav tm="100000">
                                          <p:val>
                                            <p:strVal val="#ppt_w"/>
                                          </p:val>
                                        </p:tav>
                                      </p:tavLst>
                                    </p:anim>
                                    <p:anim calcmode="lin" valueType="num">
                                      <p:cBhvr>
                                        <p:cTn id="80" dur="1000" fill="hold"/>
                                        <p:tgtEl>
                                          <p:spTgt spid="20"/>
                                        </p:tgtEl>
                                        <p:attrNameLst>
                                          <p:attrName>ppt_h</p:attrName>
                                        </p:attrNameLst>
                                      </p:cBhvr>
                                      <p:tavLst>
                                        <p:tav tm="0">
                                          <p:val>
                                            <p:fltVal val="0"/>
                                          </p:val>
                                        </p:tav>
                                        <p:tav tm="100000">
                                          <p:val>
                                            <p:strVal val="#ppt_h"/>
                                          </p:val>
                                        </p:tav>
                                      </p:tavLst>
                                    </p:anim>
                                    <p:anim calcmode="lin" valueType="num">
                                      <p:cBhvr>
                                        <p:cTn id="81" dur="1000" fill="hold"/>
                                        <p:tgtEl>
                                          <p:spTgt spid="20"/>
                                        </p:tgtEl>
                                        <p:attrNameLst>
                                          <p:attrName>style.rotation</p:attrName>
                                        </p:attrNameLst>
                                      </p:cBhvr>
                                      <p:tavLst>
                                        <p:tav tm="0">
                                          <p:val>
                                            <p:fltVal val="90"/>
                                          </p:val>
                                        </p:tav>
                                        <p:tav tm="100000">
                                          <p:val>
                                            <p:fltVal val="0"/>
                                          </p:val>
                                        </p:tav>
                                      </p:tavLst>
                                    </p:anim>
                                    <p:animEffect transition="in" filter="fade">
                                      <p:cBhvr>
                                        <p:cTn id="8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17" grpId="0"/>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cise gallery\Achievements\603e6f6e60bfe6a04f06ebab_Thankyo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49"/>
            <a:ext cx="9144000" cy="5143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26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anim calcmode="lin" valueType="num">
                                      <p:cBhvr>
                                        <p:cTn id="10" dur="500" fill="hold"/>
                                        <p:tgtEl>
                                          <p:spTgt spid="3074"/>
                                        </p:tgtEl>
                                        <p:attrNameLst>
                                          <p:attrName>ppt_x</p:attrName>
                                        </p:attrNameLst>
                                      </p:cBhvr>
                                      <p:tavLst>
                                        <p:tav tm="0">
                                          <p:val>
                                            <p:fltVal val="0.5"/>
                                          </p:val>
                                        </p:tav>
                                        <p:tav tm="100000">
                                          <p:val>
                                            <p:strVal val="#ppt_x"/>
                                          </p:val>
                                        </p:tav>
                                      </p:tavLst>
                                    </p:anim>
                                    <p:anim calcmode="lin" valueType="num">
                                      <p:cBhvr>
                                        <p:cTn id="11" dur="500" fill="hold"/>
                                        <p:tgtEl>
                                          <p:spTgt spid="30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2350" y="4343400"/>
            <a:ext cx="7086600" cy="89255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Rev. Sr. Divya</a:t>
            </a:r>
          </a:p>
          <a:p>
            <a:pPr algn="ctr"/>
            <a:r>
              <a:rPr lang="en-US" sz="2000" b="1" spc="50" dirty="0">
                <a:ln w="11430"/>
                <a:solidFill>
                  <a:srgbClr val="002060"/>
                </a:solidFill>
                <a:effectLst>
                  <a:outerShdw blurRad="76200" dist="50800" dir="5400000" algn="tl" rotWithShape="0">
                    <a:srgbClr val="000000">
                      <a:alpha val="65000"/>
                    </a:srgbClr>
                  </a:outerShdw>
                </a:effectLst>
              </a:rPr>
              <a:t>Principal, St. Jude’s Convent School Nakodar</a:t>
            </a:r>
            <a:endParaRPr lang="en-US" sz="2000" b="1" cap="none" spc="50" dirty="0">
              <a:ln w="11430"/>
              <a:solidFill>
                <a:srgbClr val="002060"/>
              </a:solidFill>
              <a:effectLst>
                <a:outerShdw blurRad="76200" dist="50800" dir="5400000" algn="tl" rotWithShape="0">
                  <a:srgbClr val="000000">
                    <a:alpha val="65000"/>
                  </a:srgbClr>
                </a:outerShdw>
              </a:effectLst>
            </a:endParaRPr>
          </a:p>
        </p:txBody>
      </p:sp>
      <p:pic>
        <p:nvPicPr>
          <p:cNvPr id="1027" name="Picture 3" descr="C:\Users\SJCS NAKODAR\Desktop\IMG_20220331_1026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0825" y="1328984"/>
            <a:ext cx="3549650" cy="29437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JCS NAKODAR\Downloads\5a28b5e2a12204.5167200915126174426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950" y="990600"/>
            <a:ext cx="533272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SJCS NAKODAR\Downloads\5a28b5e2a12204.5167200915126174426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066802" y="-914400"/>
            <a:ext cx="533272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08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randombar(horizontal)">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p:cTn id="17" dur="1000" fill="hold"/>
                                        <p:tgtEl>
                                          <p:spTgt spid="1027"/>
                                        </p:tgtEl>
                                        <p:attrNameLst>
                                          <p:attrName>ppt_w</p:attrName>
                                        </p:attrNameLst>
                                      </p:cBhvr>
                                      <p:tavLst>
                                        <p:tav tm="0">
                                          <p:val>
                                            <p:fltVal val="0"/>
                                          </p:val>
                                        </p:tav>
                                        <p:tav tm="100000">
                                          <p:val>
                                            <p:strVal val="#ppt_w"/>
                                          </p:val>
                                        </p:tav>
                                      </p:tavLst>
                                    </p:anim>
                                    <p:anim calcmode="lin" valueType="num">
                                      <p:cBhvr>
                                        <p:cTn id="18" dur="1000" fill="hold"/>
                                        <p:tgtEl>
                                          <p:spTgt spid="1027"/>
                                        </p:tgtEl>
                                        <p:attrNameLst>
                                          <p:attrName>ppt_h</p:attrName>
                                        </p:attrNameLst>
                                      </p:cBhvr>
                                      <p:tavLst>
                                        <p:tav tm="0">
                                          <p:val>
                                            <p:fltVal val="0"/>
                                          </p:val>
                                        </p:tav>
                                        <p:tav tm="100000">
                                          <p:val>
                                            <p:strVal val="#ppt_h"/>
                                          </p:val>
                                        </p:tav>
                                      </p:tavLst>
                                    </p:anim>
                                    <p:anim calcmode="lin" valueType="num">
                                      <p:cBhvr>
                                        <p:cTn id="19" dur="1000" fill="hold"/>
                                        <p:tgtEl>
                                          <p:spTgt spid="1027"/>
                                        </p:tgtEl>
                                        <p:attrNameLst>
                                          <p:attrName>style.rotation</p:attrName>
                                        </p:attrNameLst>
                                      </p:cBhvr>
                                      <p:tavLst>
                                        <p:tav tm="0">
                                          <p:val>
                                            <p:fltVal val="90"/>
                                          </p:val>
                                        </p:tav>
                                        <p:tav tm="100000">
                                          <p:val>
                                            <p:fltVal val="0"/>
                                          </p:val>
                                        </p:tav>
                                      </p:tavLst>
                                    </p:anim>
                                    <p:animEffect transition="in" filter="fade">
                                      <p:cBhvr>
                                        <p:cTn id="20" dur="1000"/>
                                        <p:tgtEl>
                                          <p:spTgt spid="102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6600" y="2375002"/>
            <a:ext cx="6045062"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Mrs. Mansi</a:t>
            </a:r>
          </a:p>
          <a:p>
            <a:pPr algn="ctr"/>
            <a:r>
              <a:rPr lang="en-US" sz="2000" b="1" spc="50" dirty="0">
                <a:ln w="11430"/>
                <a:solidFill>
                  <a:srgbClr val="002060"/>
                </a:solidFill>
                <a:effectLst>
                  <a:outerShdw blurRad="76200" dist="50800" dir="5400000" algn="tl" rotWithShape="0">
                    <a:srgbClr val="000000">
                      <a:alpha val="65000"/>
                    </a:srgbClr>
                  </a:outerShdw>
                </a:effectLst>
              </a:rPr>
              <a:t>M.A English Hons. </a:t>
            </a:r>
          </a:p>
          <a:p>
            <a:pPr algn="ctr"/>
            <a:r>
              <a:rPr lang="en-US" sz="2000" b="1" spc="50" dirty="0">
                <a:ln w="11430"/>
                <a:solidFill>
                  <a:srgbClr val="002060"/>
                </a:solidFill>
                <a:effectLst>
                  <a:outerShdw blurRad="76200" dist="50800" dir="5400000" algn="tl" rotWithShape="0">
                    <a:srgbClr val="000000">
                      <a:alpha val="65000"/>
                    </a:srgbClr>
                  </a:outerShdw>
                </a:effectLst>
              </a:rPr>
              <a:t>Phonetics and Linguistics, B.Ed</a:t>
            </a:r>
          </a:p>
          <a:p>
            <a:pPr algn="ctr"/>
            <a:r>
              <a:rPr lang="en-US" sz="2000" b="1" spc="50" dirty="0">
                <a:ln w="11430"/>
                <a:solidFill>
                  <a:srgbClr val="002060"/>
                </a:solidFill>
                <a:effectLst>
                  <a:outerShdw blurRad="76200" dist="50800" dir="5400000" algn="tl" rotWithShape="0">
                    <a:srgbClr val="000000">
                      <a:alpha val="65000"/>
                    </a:srgbClr>
                  </a:outerShdw>
                </a:effectLst>
              </a:rPr>
              <a:t>English Teacher</a:t>
            </a:r>
          </a:p>
          <a:p>
            <a:pPr algn="ctr"/>
            <a:r>
              <a:rPr lang="en-US" sz="2000" b="1" spc="50" dirty="0">
                <a:ln w="11430"/>
                <a:solidFill>
                  <a:srgbClr val="002060"/>
                </a:solidFill>
                <a:effectLst>
                  <a:outerShdw blurRad="76200" dist="50800" dir="5400000" algn="tl" rotWithShape="0">
                    <a:srgbClr val="000000">
                      <a:alpha val="65000"/>
                    </a:srgbClr>
                  </a:outerShdw>
                </a:effectLst>
              </a:rPr>
              <a:t>St. Jude’s Convent School Nakodar </a:t>
            </a:r>
            <a:endParaRPr lang="en-US" sz="2000" b="1" cap="none" spc="50" dirty="0">
              <a:ln w="11430"/>
              <a:solidFill>
                <a:srgbClr val="002060"/>
              </a:solidFill>
              <a:effectLst>
                <a:outerShdw blurRad="76200" dist="50800" dir="5400000" algn="tl" rotWithShape="0">
                  <a:srgbClr val="000000">
                    <a:alpha val="65000"/>
                  </a:srgbClr>
                </a:outerShdw>
              </a:effectLst>
            </a:endParaRPr>
          </a:p>
        </p:txBody>
      </p:sp>
      <p:pic>
        <p:nvPicPr>
          <p:cNvPr id="2051" name="Picture 3" descr="C:\Users\SJCS NAKODAR\Downloads\5a2993ef8bd237.059326301512674287572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2" y="-25400"/>
            <a:ext cx="914400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SJCS NAKODAR\Desktop\IMG_20220331_132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3192" y="2209800"/>
            <a:ext cx="2838446" cy="1997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49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randombar(horizontal)">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randombar(horizontal)">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2232" y="381000"/>
            <a:ext cx="555953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About The Council</a:t>
            </a:r>
          </a:p>
        </p:txBody>
      </p:sp>
      <p:pic>
        <p:nvPicPr>
          <p:cNvPr id="3074" name="Picture 2" descr="D:\cise gallery\CIS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018" y="1654200"/>
            <a:ext cx="2958782" cy="252778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cise gallery\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7680" y="1812413"/>
            <a:ext cx="4338526" cy="23415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3799" y="4953000"/>
            <a:ext cx="8893781" cy="1523494"/>
          </a:xfrm>
          <a:prstGeom prst="rect">
            <a:avLst/>
          </a:prstGeom>
          <a:noFill/>
        </p:spPr>
        <p:txBody>
          <a:bodyPr wrap="none" rtlCol="0">
            <a:spAutoFit/>
          </a:bodyPr>
          <a:lstStyle/>
          <a:p>
            <a:pPr marL="285750" indent="-285750">
              <a:buFont typeface="Wingdings" pitchFamily="2" charset="2"/>
              <a:buChar char="q"/>
            </a:pPr>
            <a:r>
              <a:rPr lang="en-US" sz="2500" b="1" dirty="0">
                <a:solidFill>
                  <a:srgbClr val="002060"/>
                </a:solidFill>
                <a:latin typeface="Baskerville Old Face" pitchFamily="18" charset="0"/>
              </a:rPr>
              <a:t> Established in 1958</a:t>
            </a:r>
          </a:p>
          <a:p>
            <a:pPr marL="285750" indent="-285750">
              <a:buFont typeface="Wingdings" pitchFamily="2" charset="2"/>
              <a:buChar char="q"/>
            </a:pPr>
            <a:r>
              <a:rPr lang="en-US" sz="2500" b="1" dirty="0">
                <a:solidFill>
                  <a:srgbClr val="002060"/>
                </a:solidFill>
                <a:latin typeface="Baskerville Old Face" pitchFamily="18" charset="0"/>
              </a:rPr>
              <a:t> For Anglo-Indian Education</a:t>
            </a:r>
          </a:p>
          <a:p>
            <a:pPr marL="285750" indent="-285750">
              <a:buFont typeface="Wingdings" pitchFamily="2" charset="2"/>
              <a:buChar char="q"/>
            </a:pPr>
            <a:r>
              <a:rPr lang="en-US" sz="2500" b="1" dirty="0">
                <a:solidFill>
                  <a:srgbClr val="002060"/>
                </a:solidFill>
                <a:latin typeface="Baskerville Old Face" pitchFamily="18" charset="0"/>
              </a:rPr>
              <a:t> Registered Under The Societies Registration Act No. XXI of 1860</a:t>
            </a:r>
          </a:p>
          <a:p>
            <a:endParaRPr lang="en-US" dirty="0"/>
          </a:p>
        </p:txBody>
      </p:sp>
      <p:sp>
        <p:nvSpPr>
          <p:cNvPr id="7" name="Right Arrow 6"/>
          <p:cNvSpPr/>
          <p:nvPr/>
        </p:nvSpPr>
        <p:spPr>
          <a:xfrm>
            <a:off x="228600" y="4397315"/>
            <a:ext cx="2999092"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38800" y="6237967"/>
            <a:ext cx="3111500" cy="477054"/>
          </a:xfrm>
          <a:prstGeom prst="rect">
            <a:avLst/>
          </a:prstGeom>
        </p:spPr>
        <p:txBody>
          <a:bodyPr wrap="square">
            <a:spAutoFit/>
          </a:bodyPr>
          <a:lstStyle/>
          <a:p>
            <a:pPr lvl="0" algn="ctr"/>
            <a:r>
              <a:rPr lang="en-US" sz="2500" b="1" dirty="0">
                <a:ln w="24500" cmpd="dbl">
                  <a:solidFill>
                    <a:srgbClr val="C0504D">
                      <a:shade val="85000"/>
                      <a:satMod val="155000"/>
                    </a:srgbClr>
                  </a:solidFill>
                  <a:prstDash val="solid"/>
                  <a:miter lim="800000"/>
                </a:ln>
                <a:solidFill>
                  <a:schemeClr val="accent2">
                    <a:lumMod val="75000"/>
                  </a:schemeClr>
                </a:solidFill>
                <a:effectLst>
                  <a:outerShdw blurRad="38100" dist="38100" dir="7020000" algn="tl">
                    <a:srgbClr val="000000">
                      <a:alpha val="35000"/>
                    </a:srgbClr>
                  </a:outerShdw>
                </a:effectLst>
              </a:rPr>
              <a:t>Knowledge is Power</a:t>
            </a:r>
          </a:p>
        </p:txBody>
      </p:sp>
      <p:pic>
        <p:nvPicPr>
          <p:cNvPr id="3076" name="Picture 4" descr="D:\cise gallery\cisce-60-logo-n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955" y="474508"/>
            <a:ext cx="1529920" cy="100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38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wipe(down)">
                                      <p:cBhvr>
                                        <p:cTn id="14" dur="500"/>
                                        <p:tgtEl>
                                          <p:spTgt spid="3076"/>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2000"/>
                                        <p:tgtEl>
                                          <p:spTgt spid="3074"/>
                                        </p:tgtEl>
                                      </p:cBhvr>
                                    </p:animEffect>
                                    <p:anim calcmode="lin" valueType="num">
                                      <p:cBhvr>
                                        <p:cTn id="20" dur="2000" fill="hold"/>
                                        <p:tgtEl>
                                          <p:spTgt spid="3074"/>
                                        </p:tgtEl>
                                        <p:attrNameLst>
                                          <p:attrName>ppt_w</p:attrName>
                                        </p:attrNameLst>
                                      </p:cBhvr>
                                      <p:tavLst>
                                        <p:tav tm="0" fmla="#ppt_w*sin(2.5*pi*$)">
                                          <p:val>
                                            <p:fltVal val="0"/>
                                          </p:val>
                                        </p:tav>
                                        <p:tav tm="100000">
                                          <p:val>
                                            <p:fltVal val="1"/>
                                          </p:val>
                                        </p:tav>
                                      </p:tavLst>
                                    </p:anim>
                                    <p:anim calcmode="lin" valueType="num">
                                      <p:cBhvr>
                                        <p:cTn id="21"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3075"/>
                                        </p:tgtEl>
                                        <p:attrNameLst>
                                          <p:attrName>style.visibility</p:attrName>
                                        </p:attrNameLst>
                                      </p:cBhvr>
                                      <p:to>
                                        <p:strVal val="visible"/>
                                      </p:to>
                                    </p:set>
                                    <p:animEffect transition="in" filter="fade">
                                      <p:cBhvr>
                                        <p:cTn id="26" dur="2000"/>
                                        <p:tgtEl>
                                          <p:spTgt spid="3075"/>
                                        </p:tgtEl>
                                      </p:cBhvr>
                                    </p:animEffect>
                                    <p:anim calcmode="lin" valueType="num">
                                      <p:cBhvr>
                                        <p:cTn id="27" dur="2000" fill="hold"/>
                                        <p:tgtEl>
                                          <p:spTgt spid="3075"/>
                                        </p:tgtEl>
                                        <p:attrNameLst>
                                          <p:attrName>ppt_w</p:attrName>
                                        </p:attrNameLst>
                                      </p:cBhvr>
                                      <p:tavLst>
                                        <p:tav tm="0" fmla="#ppt_w*sin(2.5*pi*$)">
                                          <p:val>
                                            <p:fltVal val="0"/>
                                          </p:val>
                                        </p:tav>
                                        <p:tav tm="100000">
                                          <p:val>
                                            <p:fltVal val="1"/>
                                          </p:val>
                                        </p:tav>
                                      </p:tavLst>
                                    </p:anim>
                                    <p:anim calcmode="lin" valueType="num">
                                      <p:cBhvr>
                                        <p:cTn id="28" dur="2000" fill="hold"/>
                                        <p:tgtEl>
                                          <p:spTgt spid="3075"/>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randombar(horizontal)">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2000"/>
                                        <p:tgtEl>
                                          <p:spTgt spid="9"/>
                                        </p:tgtEl>
                                      </p:cBhvr>
                                    </p:animEffect>
                                    <p:anim calcmode="lin" valueType="num">
                                      <p:cBhvr>
                                        <p:cTn id="45" dur="2000" fill="hold"/>
                                        <p:tgtEl>
                                          <p:spTgt spid="9"/>
                                        </p:tgtEl>
                                        <p:attrNameLst>
                                          <p:attrName>ppt_w</p:attrName>
                                        </p:attrNameLst>
                                      </p:cBhvr>
                                      <p:tavLst>
                                        <p:tav tm="0" fmla="#ppt_w*sin(2.5*pi*$)">
                                          <p:val>
                                            <p:fltVal val="0"/>
                                          </p:val>
                                        </p:tav>
                                        <p:tav tm="100000">
                                          <p:val>
                                            <p:fltVal val="1"/>
                                          </p:val>
                                        </p:tav>
                                      </p:tavLst>
                                    </p:anim>
                                    <p:anim calcmode="lin" valueType="num">
                                      <p:cBhvr>
                                        <p:cTn id="46"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734" y="3657600"/>
            <a:ext cx="8305800" cy="3200400"/>
          </a:xfrm>
        </p:spPr>
        <p:txBody>
          <a:bodyPr>
            <a:normAutofit fontScale="85000" lnSpcReduction="10000"/>
          </a:bodyPr>
          <a:lstStyle/>
          <a:p>
            <a:pPr>
              <a:buFont typeface="Wingdings" pitchFamily="2" charset="2"/>
              <a:buChar char="q"/>
            </a:pPr>
            <a:r>
              <a:rPr lang="en-US" dirty="0"/>
              <a:t> </a:t>
            </a:r>
            <a:r>
              <a:rPr lang="en-US" sz="2400" dirty="0"/>
              <a:t>In 1952, an All India Certificate Examinations Conference was held under the Chairmanship of “Maulana Abul Kalam Azad”, “Minister for Education”.</a:t>
            </a:r>
          </a:p>
          <a:p>
            <a:pPr>
              <a:buFont typeface="Wingdings" pitchFamily="2" charset="2"/>
              <a:buChar char="q"/>
            </a:pPr>
            <a:r>
              <a:rPr lang="en-US" sz="2400" dirty="0"/>
              <a:t>In October 1956 at the meeting of the Inter-State Board for Anglo-Indian Education, a proposal was adopted for the setting up of an Indian Council to administer the University of Cambridge.</a:t>
            </a:r>
          </a:p>
          <a:p>
            <a:pPr>
              <a:buFont typeface="Wingdings" pitchFamily="2" charset="2"/>
              <a:buChar char="q"/>
            </a:pPr>
            <a:r>
              <a:rPr lang="en-US" sz="2400" dirty="0"/>
              <a:t>In December 1967, the Council was registered as a Society under the Societies Registration Act, 1860.</a:t>
            </a:r>
          </a:p>
          <a:p>
            <a:pPr>
              <a:buFont typeface="Wingdings" pitchFamily="2" charset="2"/>
              <a:buChar char="q"/>
            </a:pPr>
            <a:r>
              <a:rPr lang="en-US" sz="2400" dirty="0"/>
              <a:t>In 1973, the Council was listed in the Delhi School Education Act 1973, as a body conducting "public" examinations.</a:t>
            </a:r>
            <a:br>
              <a:rPr lang="en-US" sz="2400" dirty="0"/>
            </a:br>
            <a:endParaRPr lang="en-US" sz="2400" dirty="0"/>
          </a:p>
          <a:p>
            <a:pPr marL="0" indent="0">
              <a:buNone/>
            </a:pPr>
            <a:endParaRPr lang="en-US" sz="2400" dirty="0"/>
          </a:p>
        </p:txBody>
      </p:sp>
      <p:sp>
        <p:nvSpPr>
          <p:cNvPr id="4" name="Rectangle 3"/>
          <p:cNvSpPr/>
          <p:nvPr/>
        </p:nvSpPr>
        <p:spPr>
          <a:xfrm>
            <a:off x="2111349" y="228600"/>
            <a:ext cx="498457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Early Beginnings</a:t>
            </a:r>
          </a:p>
        </p:txBody>
      </p:sp>
      <p:pic>
        <p:nvPicPr>
          <p:cNvPr id="4098" name="Picture 2" descr="D:\cise gallery\Maulana-Abul-Kalam-Azad-ili-72-img-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2194" y="1295400"/>
            <a:ext cx="2400300" cy="16767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76207" y="2989302"/>
            <a:ext cx="2692275" cy="369332"/>
          </a:xfrm>
          <a:prstGeom prst="rect">
            <a:avLst/>
          </a:prstGeom>
          <a:noFill/>
        </p:spPr>
        <p:txBody>
          <a:bodyPr wrap="none" rtlCol="0">
            <a:spAutoFit/>
          </a:bodyPr>
          <a:lstStyle/>
          <a:p>
            <a:r>
              <a:rPr lang="en-US" b="1" dirty="0">
                <a:solidFill>
                  <a:srgbClr val="C00000"/>
                </a:solidFill>
              </a:rPr>
              <a:t>Maulana Abul Kalam Azad</a:t>
            </a:r>
          </a:p>
        </p:txBody>
      </p:sp>
    </p:spTree>
    <p:extLst>
      <p:ext uri="{BB962C8B-B14F-4D97-AF65-F5344CB8AC3E}">
        <p14:creationId xmlns:p14="http://schemas.microsoft.com/office/powerpoint/2010/main" val="406614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1000" fill="hold"/>
                                        <p:tgtEl>
                                          <p:spTgt spid="4098"/>
                                        </p:tgtEl>
                                        <p:attrNameLst>
                                          <p:attrName>ppt_w</p:attrName>
                                        </p:attrNameLst>
                                      </p:cBhvr>
                                      <p:tavLst>
                                        <p:tav tm="0">
                                          <p:val>
                                            <p:fltVal val="0"/>
                                          </p:val>
                                        </p:tav>
                                        <p:tav tm="100000">
                                          <p:val>
                                            <p:strVal val="#ppt_w"/>
                                          </p:val>
                                        </p:tav>
                                      </p:tavLst>
                                    </p:anim>
                                    <p:anim calcmode="lin" valueType="num">
                                      <p:cBhvr>
                                        <p:cTn id="13" dur="1000" fill="hold"/>
                                        <p:tgtEl>
                                          <p:spTgt spid="4098"/>
                                        </p:tgtEl>
                                        <p:attrNameLst>
                                          <p:attrName>ppt_h</p:attrName>
                                        </p:attrNameLst>
                                      </p:cBhvr>
                                      <p:tavLst>
                                        <p:tav tm="0">
                                          <p:val>
                                            <p:fltVal val="0"/>
                                          </p:val>
                                        </p:tav>
                                        <p:tav tm="100000">
                                          <p:val>
                                            <p:strVal val="#ppt_h"/>
                                          </p:val>
                                        </p:tav>
                                      </p:tavLst>
                                    </p:anim>
                                    <p:anim calcmode="lin" valueType="num">
                                      <p:cBhvr>
                                        <p:cTn id="14" dur="1000" fill="hold"/>
                                        <p:tgtEl>
                                          <p:spTgt spid="4098"/>
                                        </p:tgtEl>
                                        <p:attrNameLst>
                                          <p:attrName>style.rotation</p:attrName>
                                        </p:attrNameLst>
                                      </p:cBhvr>
                                      <p:tavLst>
                                        <p:tav tm="0">
                                          <p:val>
                                            <p:fltVal val="90"/>
                                          </p:val>
                                        </p:tav>
                                        <p:tav tm="100000">
                                          <p:val>
                                            <p:fltVal val="0"/>
                                          </p:val>
                                        </p:tav>
                                      </p:tavLst>
                                    </p:anim>
                                    <p:animEffect transition="in" filter="fade">
                                      <p:cBhvr>
                                        <p:cTn id="15" dur="10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4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105400"/>
            <a:ext cx="8686800" cy="2179636"/>
          </a:xfrm>
        </p:spPr>
        <p:txBody>
          <a:bodyPr>
            <a:normAutofit fontScale="92500" lnSpcReduction="10000"/>
          </a:bodyPr>
          <a:lstStyle/>
          <a:p>
            <a:pPr>
              <a:buFont typeface="Wingdings" pitchFamily="2" charset="2"/>
              <a:buChar char="q"/>
            </a:pPr>
            <a:r>
              <a:rPr lang="en-US" sz="2400" dirty="0"/>
              <a:t> </a:t>
            </a:r>
            <a:r>
              <a:rPr lang="en-US" sz="2400" dirty="0">
                <a:latin typeface="Bahnschrift Light SemiCondensed" pitchFamily="34" charset="0"/>
              </a:rPr>
              <a:t>The Council for the Indian School Certificate Examinations is committed to serving the nation's children, through high quality educational endeavours, empowering them to contribute towards a humane, just and pluralistic society, promoting introspective living, by creating exciting learning opportunities, with a commitment to excellence.</a:t>
            </a:r>
            <a:br>
              <a:rPr lang="en-US" dirty="0">
                <a:latin typeface="Bahnschrift Light SemiCondensed" pitchFamily="34" charset="0"/>
              </a:rPr>
            </a:br>
            <a:endParaRPr lang="en-US" dirty="0">
              <a:latin typeface="Bahnschrift Light SemiCondensed" pitchFamily="34" charset="0"/>
            </a:endParaRPr>
          </a:p>
        </p:txBody>
      </p:sp>
      <p:sp>
        <p:nvSpPr>
          <p:cNvPr id="4" name="Rectangle 3"/>
          <p:cNvSpPr/>
          <p:nvPr/>
        </p:nvSpPr>
        <p:spPr>
          <a:xfrm>
            <a:off x="1447800" y="304800"/>
            <a:ext cx="646484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Council’s Mission</a:t>
            </a:r>
          </a:p>
        </p:txBody>
      </p:sp>
      <p:pic>
        <p:nvPicPr>
          <p:cNvPr id="5122" name="Picture 2" descr="D:\cise gallery\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3714750" cy="247408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cise gallery\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1" y="1587510"/>
            <a:ext cx="3733798" cy="248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06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circle(in)">
                                      <p:cBhvr>
                                        <p:cTn id="14" dur="20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123"/>
                                        </p:tgtEl>
                                        <p:attrNameLst>
                                          <p:attrName>style.visibility</p:attrName>
                                        </p:attrNameLst>
                                      </p:cBhvr>
                                      <p:to>
                                        <p:strVal val="visible"/>
                                      </p:to>
                                    </p:set>
                                    <p:animEffect transition="in" filter="circle(in)">
                                      <p:cBhvr>
                                        <p:cTn id="19" dur="2000"/>
                                        <p:tgtEl>
                                          <p:spTgt spid="512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155" y="1905000"/>
            <a:ext cx="8229600" cy="4525963"/>
          </a:xfrm>
        </p:spPr>
        <p:txBody>
          <a:bodyPr>
            <a:normAutofit fontScale="70000" lnSpcReduction="20000"/>
          </a:bodyPr>
          <a:lstStyle/>
          <a:p>
            <a:pPr>
              <a:buFont typeface="Wingdings" pitchFamily="2" charset="2"/>
              <a:buChar char="q"/>
            </a:pPr>
            <a:r>
              <a:rPr lang="en-US" dirty="0"/>
              <a:t>Trust and fair play.</a:t>
            </a:r>
          </a:p>
          <a:p>
            <a:pPr>
              <a:buFont typeface="Wingdings" pitchFamily="2" charset="2"/>
              <a:buChar char="q"/>
            </a:pPr>
            <a:r>
              <a:rPr lang="en-US" dirty="0"/>
              <a:t>Minimum monitoring.</a:t>
            </a:r>
          </a:p>
          <a:p>
            <a:pPr>
              <a:buFont typeface="Wingdings" pitchFamily="2" charset="2"/>
              <a:buChar char="q"/>
            </a:pPr>
            <a:r>
              <a:rPr lang="en-US" dirty="0"/>
              <a:t>Allowing schools to evolve own niche.</a:t>
            </a:r>
          </a:p>
          <a:p>
            <a:pPr>
              <a:buFont typeface="Wingdings" pitchFamily="2" charset="2"/>
              <a:buChar char="q"/>
            </a:pPr>
            <a:r>
              <a:rPr lang="en-US" dirty="0"/>
              <a:t>Catering to the needs of the children.</a:t>
            </a:r>
          </a:p>
          <a:p>
            <a:pPr>
              <a:buFont typeface="Wingdings" pitchFamily="2" charset="2"/>
              <a:buChar char="q"/>
            </a:pPr>
            <a:r>
              <a:rPr lang="en-US" dirty="0"/>
              <a:t>Giving freedom to experiment with new ideas and practices.</a:t>
            </a:r>
          </a:p>
          <a:p>
            <a:pPr>
              <a:buFont typeface="Wingdings" pitchFamily="2" charset="2"/>
              <a:buChar char="q"/>
            </a:pPr>
            <a:r>
              <a:rPr lang="en-US" dirty="0"/>
              <a:t>Diversity and plurality - the basic strength for evolution of ideas.</a:t>
            </a:r>
          </a:p>
          <a:p>
            <a:pPr>
              <a:buFont typeface="Wingdings" pitchFamily="2" charset="2"/>
              <a:buChar char="q"/>
            </a:pPr>
            <a:r>
              <a:rPr lang="en-US" dirty="0"/>
              <a:t>Schools to motivate pupils towards the cultivation of:</a:t>
            </a:r>
          </a:p>
          <a:p>
            <a:pPr lvl="1"/>
            <a:r>
              <a:rPr lang="en-US" dirty="0"/>
              <a:t>Excellence - The Indian and Global experience.</a:t>
            </a:r>
          </a:p>
          <a:p>
            <a:pPr lvl="1"/>
            <a:r>
              <a:rPr lang="en-US" dirty="0"/>
              <a:t>Values - Spiritual and cultural - to be the bed rock of the educational experience.</a:t>
            </a:r>
          </a:p>
          <a:p>
            <a:pPr>
              <a:buFont typeface="Wingdings" pitchFamily="2" charset="2"/>
              <a:buChar char="q"/>
            </a:pPr>
            <a:r>
              <a:rPr lang="en-US" dirty="0"/>
              <a:t>Schools to have an 'Indian Ethos', strong roots in the national psyche and be sensitive to national aspirations.</a:t>
            </a:r>
          </a:p>
          <a:p>
            <a:endParaRPr lang="en-US" dirty="0"/>
          </a:p>
        </p:txBody>
      </p:sp>
      <p:sp>
        <p:nvSpPr>
          <p:cNvPr id="4" name="Rectangle 3"/>
          <p:cNvSpPr/>
          <p:nvPr/>
        </p:nvSpPr>
        <p:spPr>
          <a:xfrm>
            <a:off x="812444" y="304800"/>
            <a:ext cx="748102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Ethos Of The Council</a:t>
            </a:r>
          </a:p>
        </p:txBody>
      </p:sp>
      <p:pic>
        <p:nvPicPr>
          <p:cNvPr id="6147" name="Picture 3" descr="D:\cise gallery\cisce-60-logo-n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218066"/>
            <a:ext cx="2943224" cy="1936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53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147"/>
                                        </p:tgtEl>
                                        <p:attrNameLst>
                                          <p:attrName>style.visibility</p:attrName>
                                        </p:attrNameLst>
                                      </p:cBhvr>
                                      <p:to>
                                        <p:strVal val="visible"/>
                                      </p:to>
                                    </p:set>
                                    <p:animEffect transition="in" filter="barn(inVertical)">
                                      <p:cBhvr>
                                        <p:cTn id="14" dur="500"/>
                                        <p:tgtEl>
                                          <p:spTgt spid="614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9" dur="500"/>
                                        <p:tgtEl>
                                          <p:spTgt spid="3">
                                            <p:txEl>
                                              <p:pRg st="6" end="6"/>
                                            </p:txEl>
                                          </p:spTgt>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52" dur="500"/>
                                        <p:tgtEl>
                                          <p:spTgt spid="3">
                                            <p:txEl>
                                              <p:pRg st="7" end="7"/>
                                            </p:txEl>
                                          </p:spTgt>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randombar(horizontal)">
                                      <p:cBhvr>
                                        <p:cTn id="55" dur="500"/>
                                        <p:tgtEl>
                                          <p:spTgt spid="3">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randombar(horizontal)">
                                      <p:cBhvr>
                                        <p:cTn id="6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18374"/>
            <a:ext cx="3714750" cy="868362"/>
          </a:xfrm>
        </p:spPr>
        <p:txBody>
          <a:bodyPr>
            <a:normAutofit fontScale="92500" lnSpcReduction="20000"/>
          </a:bodyPr>
          <a:lstStyle/>
          <a:p>
            <a:pPr marL="285750" indent="-285750">
              <a:buFont typeface="Wingdings" pitchFamily="2" charset="2"/>
              <a:buChar char="q"/>
            </a:pPr>
            <a:r>
              <a:rPr lang="en-US" sz="1800" cap="all" dirty="0">
                <a:solidFill>
                  <a:schemeClr val="accent2">
                    <a:lumMod val="50000"/>
                  </a:schemeClr>
                </a:solidFill>
                <a:latin typeface="Arial Rounded MT Bold" pitchFamily="34" charset="0"/>
              </a:rPr>
              <a:t> THE ICSE  (CLASS X)</a:t>
            </a:r>
          </a:p>
          <a:p>
            <a:pPr marL="285750" indent="-285750">
              <a:buFont typeface="Wingdings" pitchFamily="2" charset="2"/>
              <a:buChar char="q"/>
            </a:pPr>
            <a:r>
              <a:rPr lang="en-US" sz="1800" cap="all" dirty="0">
                <a:solidFill>
                  <a:schemeClr val="accent2">
                    <a:lumMod val="50000"/>
                  </a:schemeClr>
                </a:solidFill>
                <a:latin typeface="Arial Rounded MT Bold" pitchFamily="34" charset="0"/>
              </a:rPr>
              <a:t> THE ISC  (CLASS XII)</a:t>
            </a:r>
          </a:p>
          <a:p>
            <a:pPr marL="285750" indent="-285750">
              <a:buFont typeface="Wingdings" pitchFamily="2" charset="2"/>
              <a:buChar char="q"/>
            </a:pPr>
            <a:r>
              <a:rPr lang="en-US" sz="1800" cap="all" dirty="0">
                <a:solidFill>
                  <a:schemeClr val="accent2">
                    <a:lumMod val="50000"/>
                  </a:schemeClr>
                </a:solidFill>
                <a:latin typeface="Arial Rounded MT Bold" pitchFamily="34" charset="0"/>
              </a:rPr>
              <a:t> THE C.V.E  (YEAR 12)</a:t>
            </a:r>
          </a:p>
          <a:p>
            <a:pPr marL="0" indent="0">
              <a:buNone/>
            </a:pPr>
            <a:endParaRPr lang="en-US" dirty="0">
              <a:solidFill>
                <a:schemeClr val="accent2">
                  <a:lumMod val="50000"/>
                </a:schemeClr>
              </a:solidFill>
            </a:endParaRPr>
          </a:p>
        </p:txBody>
      </p:sp>
      <p:sp>
        <p:nvSpPr>
          <p:cNvPr id="4" name="Rectangle 3"/>
          <p:cNvSpPr/>
          <p:nvPr/>
        </p:nvSpPr>
        <p:spPr>
          <a:xfrm>
            <a:off x="228600" y="457200"/>
            <a:ext cx="281038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Divisions</a:t>
            </a:r>
          </a:p>
        </p:txBody>
      </p:sp>
      <p:sp>
        <p:nvSpPr>
          <p:cNvPr id="5" name="TextBox 4"/>
          <p:cNvSpPr txBox="1"/>
          <p:nvPr/>
        </p:nvSpPr>
        <p:spPr>
          <a:xfrm>
            <a:off x="3309481" y="413742"/>
            <a:ext cx="5824993" cy="6463308"/>
          </a:xfrm>
          <a:prstGeom prst="rect">
            <a:avLst/>
          </a:prstGeom>
          <a:noFill/>
        </p:spPr>
        <p:txBody>
          <a:bodyPr wrap="none" rtlCol="0">
            <a:spAutoFit/>
          </a:bodyPr>
          <a:lstStyle/>
          <a:p>
            <a:r>
              <a:rPr lang="en-US" b="1" dirty="0"/>
              <a:t>Compulsory subjects:</a:t>
            </a:r>
          </a:p>
          <a:p>
            <a:endParaRPr lang="en-US" dirty="0"/>
          </a:p>
          <a:p>
            <a:r>
              <a:rPr lang="en-US" dirty="0"/>
              <a:t>English: Paper 1 and Paper II</a:t>
            </a:r>
          </a:p>
          <a:p>
            <a:r>
              <a:rPr lang="en-US" dirty="0"/>
              <a:t>General Foundation Industrial Sociology &amp; Entrepreneurship</a:t>
            </a:r>
          </a:p>
          <a:p>
            <a:endParaRPr lang="en-US" dirty="0"/>
          </a:p>
          <a:p>
            <a:endParaRPr lang="en-US" dirty="0"/>
          </a:p>
          <a:p>
            <a:endParaRPr lang="en-US" dirty="0"/>
          </a:p>
          <a:p>
            <a:r>
              <a:rPr lang="en-US" b="1" dirty="0"/>
              <a:t>Choice of subjects:</a:t>
            </a:r>
          </a:p>
          <a:p>
            <a:endParaRPr lang="en-US" dirty="0"/>
          </a:p>
          <a:p>
            <a:r>
              <a:rPr lang="en-US" dirty="0"/>
              <a:t>Mechanical Engineering Technician</a:t>
            </a:r>
          </a:p>
          <a:p>
            <a:r>
              <a:rPr lang="en-US" dirty="0"/>
              <a:t>Civil Engineering Technician</a:t>
            </a:r>
          </a:p>
          <a:p>
            <a:r>
              <a:rPr lang="en-US" dirty="0"/>
              <a:t>Telecommunication Engineering Technician</a:t>
            </a:r>
          </a:p>
          <a:p>
            <a:r>
              <a:rPr lang="en-US" dirty="0"/>
              <a:t>Computer Theory &amp; System Analyst</a:t>
            </a:r>
          </a:p>
          <a:p>
            <a:r>
              <a:rPr lang="en-US" dirty="0"/>
              <a:t>Business Studies</a:t>
            </a:r>
          </a:p>
          <a:p>
            <a:r>
              <a:rPr lang="en-US" dirty="0"/>
              <a:t>Air Conditioning and refrigeration</a:t>
            </a:r>
          </a:p>
          <a:p>
            <a:r>
              <a:rPr lang="en-US" dirty="0"/>
              <a:t>Offset Printing Technician</a:t>
            </a:r>
          </a:p>
          <a:p>
            <a:r>
              <a:rPr lang="en-US" dirty="0"/>
              <a:t>Graphic Designing Technician</a:t>
            </a:r>
          </a:p>
          <a:p>
            <a:r>
              <a:rPr lang="en-US" dirty="0"/>
              <a:t>Physical Education</a:t>
            </a:r>
          </a:p>
          <a:p>
            <a:r>
              <a:rPr lang="en-US" dirty="0"/>
              <a:t>Crèche &amp; Pre-primary School Management</a:t>
            </a:r>
          </a:p>
          <a:p>
            <a:r>
              <a:rPr lang="en-US" dirty="0"/>
              <a:t>Hospitality Management</a:t>
            </a:r>
          </a:p>
          <a:p>
            <a:r>
              <a:rPr lang="en-US" dirty="0"/>
              <a:t>Exterior &amp; Interior Design</a:t>
            </a:r>
          </a:p>
          <a:p>
            <a:r>
              <a:rPr lang="en-US" dirty="0"/>
              <a:t>Office Assistant</a:t>
            </a:r>
          </a:p>
          <a:p>
            <a:endParaRPr lang="en-US" dirty="0"/>
          </a:p>
        </p:txBody>
      </p:sp>
      <p:sp>
        <p:nvSpPr>
          <p:cNvPr id="6" name="Right Arrow 5"/>
          <p:cNvSpPr/>
          <p:nvPr/>
        </p:nvSpPr>
        <p:spPr>
          <a:xfrm>
            <a:off x="228600" y="4038600"/>
            <a:ext cx="2743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793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431</TotalTime>
  <Words>1328</Words>
  <Application>Microsoft Office PowerPoint</Application>
  <PresentationFormat>On-screen Show (4:3)</PresentationFormat>
  <Paragraphs>169</Paragraphs>
  <Slides>22</Slides>
  <Notes>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22</vt:i4>
      </vt:variant>
    </vt:vector>
  </HeadingPairs>
  <TitlesOfParts>
    <vt:vector size="40" baseType="lpstr">
      <vt:lpstr>Algerian</vt:lpstr>
      <vt:lpstr>Arial</vt:lpstr>
      <vt:lpstr>Arial Black</vt:lpstr>
      <vt:lpstr>Arial Narrow</vt:lpstr>
      <vt:lpstr>Arial Rounded MT Bold</vt:lpstr>
      <vt:lpstr>Bahnschrift Light</vt:lpstr>
      <vt:lpstr>Bahnschrift Light SemiCondensed</vt:lpstr>
      <vt:lpstr>Bahnschrift SemiBold</vt:lpstr>
      <vt:lpstr>Bahnschrift SemiBold SemiConden</vt:lpstr>
      <vt:lpstr>Baskerville Old Face</vt:lpstr>
      <vt:lpstr>Berlin Sans FB Demi</vt:lpstr>
      <vt:lpstr>Broadway</vt:lpstr>
      <vt:lpstr>Calibri</vt:lpstr>
      <vt:lpstr>gilroy-bold</vt:lpstr>
      <vt:lpstr>Gilroy-Medium</vt:lpstr>
      <vt:lpstr>Gilroy-regular</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 Criteria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SJCS NAKODAR</dc:creator>
  <cp:lastModifiedBy>Sachin C Mattathil</cp:lastModifiedBy>
  <cp:revision>138</cp:revision>
  <dcterms:created xsi:type="dcterms:W3CDTF">2022-03-30T03:40:26Z</dcterms:created>
  <dcterms:modified xsi:type="dcterms:W3CDTF">2024-08-06T06:12:02Z</dcterms:modified>
</cp:coreProperties>
</file>